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8" r:id="rId3"/>
    <p:sldId id="257" r:id="rId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029" autoAdjust="0"/>
    <p:restoredTop sz="94660"/>
  </p:normalViewPr>
  <p:slideViewPr>
    <p:cSldViewPr snapToGrid="0">
      <p:cViewPr varScale="1">
        <p:scale>
          <a:sx n="94" d="100"/>
          <a:sy n="94" d="100"/>
        </p:scale>
        <p:origin x="-282" y="-156"/>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slide" Target="slides/slide3.xml"/></Relationships>
</file>

<file path=ppt/diagrams/colors1.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AEA26EC7-1FE5-4D40-AC1F-17F0A0E7AEDF}" type="doc">
      <dgm:prSet loTypeId="urn:microsoft.com/office/officeart/2008/layout/IncreasingCircleProcess" loCatId="process" qsTypeId="urn:microsoft.com/office/officeart/2005/8/quickstyle/simple1" qsCatId="simple" csTypeId="urn:microsoft.com/office/officeart/2005/8/colors/colorful5" csCatId="colorful" phldr="1"/>
      <dgm:spPr/>
      <dgm:t>
        <a:bodyPr/>
        <a:lstStyle/>
        <a:p>
          <a:endParaRPr lang="en-US"/>
        </a:p>
      </dgm:t>
    </dgm:pt>
    <dgm:pt modelId="{9B38DE1A-A2BE-4538-8B2B-9142BC542BC8}">
      <dgm:prSet phldrT="[Text]" custT="1"/>
      <dgm:spPr/>
      <dgm:t>
        <a:bodyPr/>
        <a:lstStyle/>
        <a:p>
          <a:r>
            <a:rPr lang="ka-GE" sz="1400" dirty="0" smtClean="0"/>
            <a:t>მოქმედი</a:t>
          </a:r>
          <a:r>
            <a:rPr lang="en-US" sz="1400" dirty="0" smtClean="0"/>
            <a:t>: </a:t>
          </a:r>
          <a:r>
            <a:rPr lang="ka-GE" sz="1400" dirty="0" smtClean="0"/>
            <a:t>134 საწოლი, 20 აპარატი</a:t>
          </a:r>
          <a:endParaRPr lang="en-US" sz="1400" dirty="0"/>
        </a:p>
      </dgm:t>
    </dgm:pt>
    <dgm:pt modelId="{37341763-BF12-494F-8099-B1A01F692CBD}" type="parTrans" cxnId="{31BFBF2D-6D34-46A8-9C6E-2404107465D0}">
      <dgm:prSet/>
      <dgm:spPr/>
      <dgm:t>
        <a:bodyPr/>
        <a:lstStyle/>
        <a:p>
          <a:endParaRPr lang="en-US" sz="1000"/>
        </a:p>
      </dgm:t>
    </dgm:pt>
    <dgm:pt modelId="{BBC3F956-F03A-464D-A9A1-A2F055A85D50}" type="sibTrans" cxnId="{31BFBF2D-6D34-46A8-9C6E-2404107465D0}">
      <dgm:prSet/>
      <dgm:spPr/>
      <dgm:t>
        <a:bodyPr/>
        <a:lstStyle/>
        <a:p>
          <a:endParaRPr lang="en-US" sz="1000"/>
        </a:p>
      </dgm:t>
    </dgm:pt>
    <dgm:pt modelId="{27C6F4DA-9F4F-48C7-9F92-57A0B52ABE1C}">
      <dgm:prSet phldrT="[Text]" custT="1"/>
      <dgm:spPr/>
      <dgm:t>
        <a:bodyPr/>
        <a:lstStyle/>
        <a:p>
          <a:r>
            <a:rPr lang="ka-GE" sz="1000" dirty="0" smtClean="0"/>
            <a:t>სს "საჩხერის რაიონული საავადმყოფო-პოლიკლინიკური გაერთიანება„</a:t>
          </a:r>
          <a:endParaRPr lang="en-US" sz="1000" dirty="0" smtClean="0"/>
        </a:p>
        <a:p>
          <a:r>
            <a:rPr lang="ka-GE" sz="1000" dirty="0" smtClean="0"/>
            <a:t>შპს "კლინიკა-ლჯ</a:t>
          </a:r>
          <a:r>
            <a:rPr lang="en-US" sz="1000" dirty="0" smtClean="0"/>
            <a:t>”</a:t>
          </a:r>
          <a:endParaRPr lang="en-US" sz="1000" dirty="0"/>
        </a:p>
      </dgm:t>
    </dgm:pt>
    <dgm:pt modelId="{44E22B58-9951-48B4-B82B-A4AD23068ECC}" type="parTrans" cxnId="{B6BEA2B3-477D-4AB7-8CE8-521DB6013A73}">
      <dgm:prSet/>
      <dgm:spPr/>
      <dgm:t>
        <a:bodyPr/>
        <a:lstStyle/>
        <a:p>
          <a:endParaRPr lang="en-US" sz="1000"/>
        </a:p>
      </dgm:t>
    </dgm:pt>
    <dgm:pt modelId="{26203039-B5CF-4962-8149-A0E9B6C057D2}" type="sibTrans" cxnId="{B6BEA2B3-477D-4AB7-8CE8-521DB6013A73}">
      <dgm:prSet/>
      <dgm:spPr/>
      <dgm:t>
        <a:bodyPr/>
        <a:lstStyle/>
        <a:p>
          <a:endParaRPr lang="en-US" sz="1000"/>
        </a:p>
      </dgm:t>
    </dgm:pt>
    <dgm:pt modelId="{C8F52B4B-4F74-4F22-8DF2-638F4409266B}">
      <dgm:prSet phldrT="[Text]" custT="1"/>
      <dgm:spPr/>
      <dgm:t>
        <a:bodyPr/>
        <a:lstStyle/>
        <a:p>
          <a:r>
            <a:rPr lang="en-US" sz="1400" dirty="0" smtClean="0"/>
            <a:t>COVID&gt;300</a:t>
          </a:r>
          <a:endParaRPr lang="ka-GE" sz="1400" dirty="0" smtClean="0"/>
        </a:p>
        <a:p>
          <a:r>
            <a:rPr lang="en-US" sz="1400" dirty="0" smtClean="0"/>
            <a:t>Xxx </a:t>
          </a:r>
          <a:r>
            <a:rPr lang="ka-GE" sz="1400" dirty="0" smtClean="0"/>
            <a:t>საწოლი </a:t>
          </a:r>
          <a:r>
            <a:rPr lang="en-US" sz="1400" dirty="0" smtClean="0"/>
            <a:t>XXX </a:t>
          </a:r>
          <a:r>
            <a:rPr lang="ka-GE" sz="1400" dirty="0" smtClean="0"/>
            <a:t>აპარატი</a:t>
          </a:r>
          <a:endParaRPr lang="en-US" sz="1400" dirty="0"/>
        </a:p>
      </dgm:t>
    </dgm:pt>
    <dgm:pt modelId="{8A72E79F-8AF7-4E9E-8465-61F17A7F165B}" type="parTrans" cxnId="{3B0C499C-673C-4748-AEDF-C94554342812}">
      <dgm:prSet/>
      <dgm:spPr/>
      <dgm:t>
        <a:bodyPr/>
        <a:lstStyle/>
        <a:p>
          <a:endParaRPr lang="en-US" sz="1000"/>
        </a:p>
      </dgm:t>
    </dgm:pt>
    <dgm:pt modelId="{3C3AA63D-1173-4041-BE7E-91C9EB31E211}" type="sibTrans" cxnId="{3B0C499C-673C-4748-AEDF-C94554342812}">
      <dgm:prSet/>
      <dgm:spPr/>
      <dgm:t>
        <a:bodyPr/>
        <a:lstStyle/>
        <a:p>
          <a:endParaRPr lang="en-US" sz="1000"/>
        </a:p>
      </dgm:t>
    </dgm:pt>
    <dgm:pt modelId="{5E818C24-9F2E-4FB8-ACE5-218B89B420E1}">
      <dgm:prSet phldrT="[Text]" custT="1"/>
      <dgm:spPr/>
      <dgm:t>
        <a:bodyPr/>
        <a:lstStyle/>
        <a:p>
          <a:r>
            <a:rPr lang="ka-GE" sz="1000" dirty="0" smtClean="0"/>
            <a:t>სს "ევექსის ჰოსპიტლები" - ქუთაისის რეფერალური ჰოსპიტალი</a:t>
          </a:r>
          <a:endParaRPr lang="en-US" sz="1000" dirty="0"/>
        </a:p>
      </dgm:t>
    </dgm:pt>
    <dgm:pt modelId="{C6EE2B7B-96F4-4584-81E3-9F2717B2255E}" type="parTrans" cxnId="{54F3CB0F-8C5E-44B9-B5E4-CFD4D636D2A2}">
      <dgm:prSet/>
      <dgm:spPr/>
      <dgm:t>
        <a:bodyPr/>
        <a:lstStyle/>
        <a:p>
          <a:endParaRPr lang="en-US" sz="1000"/>
        </a:p>
      </dgm:t>
    </dgm:pt>
    <dgm:pt modelId="{5ABDC160-5FD4-4775-BCD4-6C5BB7D5AF49}" type="sibTrans" cxnId="{54F3CB0F-8C5E-44B9-B5E4-CFD4D636D2A2}">
      <dgm:prSet/>
      <dgm:spPr/>
      <dgm:t>
        <a:bodyPr/>
        <a:lstStyle/>
        <a:p>
          <a:endParaRPr lang="en-US" sz="1000"/>
        </a:p>
      </dgm:t>
    </dgm:pt>
    <dgm:pt modelId="{888D1C07-7E91-4D7F-8DF4-308C19CAC8F3}">
      <dgm:prSet phldrT="[Text]" custT="1"/>
      <dgm:spPr/>
      <dgm:t>
        <a:bodyPr/>
        <a:lstStyle/>
        <a:p>
          <a:r>
            <a:rPr lang="en-US" sz="1400" dirty="0" smtClean="0"/>
            <a:t>COVID&gt;800</a:t>
          </a:r>
          <a:endParaRPr lang="ka-GE" sz="1400" dirty="0" smtClean="0"/>
        </a:p>
        <a:p>
          <a:r>
            <a:rPr lang="en-US" sz="1400" dirty="0" smtClean="0"/>
            <a:t>Xxx </a:t>
          </a:r>
          <a:r>
            <a:rPr lang="ka-GE" sz="1400" dirty="0" smtClean="0"/>
            <a:t>საწოლი </a:t>
          </a:r>
          <a:r>
            <a:rPr lang="en-US" sz="1400" dirty="0" smtClean="0"/>
            <a:t>XXX </a:t>
          </a:r>
          <a:r>
            <a:rPr lang="ka-GE" sz="1400" dirty="0" smtClean="0"/>
            <a:t>აპარატი</a:t>
          </a:r>
          <a:endParaRPr lang="en-US" sz="1400" dirty="0"/>
        </a:p>
      </dgm:t>
    </dgm:pt>
    <dgm:pt modelId="{C2804A5A-9A5B-4F2B-A4F2-DDC5A5010924}" type="parTrans" cxnId="{8C05DD90-72B4-425B-B70C-A1881A274785}">
      <dgm:prSet/>
      <dgm:spPr/>
      <dgm:t>
        <a:bodyPr/>
        <a:lstStyle/>
        <a:p>
          <a:endParaRPr lang="en-US" sz="1000"/>
        </a:p>
      </dgm:t>
    </dgm:pt>
    <dgm:pt modelId="{8AD95735-D131-4BAD-BCE1-752C8646DC0D}" type="sibTrans" cxnId="{8C05DD90-72B4-425B-B70C-A1881A274785}">
      <dgm:prSet/>
      <dgm:spPr/>
      <dgm:t>
        <a:bodyPr/>
        <a:lstStyle/>
        <a:p>
          <a:endParaRPr lang="en-US" sz="1000"/>
        </a:p>
      </dgm:t>
    </dgm:pt>
    <dgm:pt modelId="{AC5E939D-2A2C-44D4-BCE6-B5E3DF8E8BE5}">
      <dgm:prSet phldrT="[Text]" custT="1"/>
      <dgm:spPr/>
      <dgm:t>
        <a:bodyPr/>
        <a:lstStyle/>
        <a:p>
          <a:r>
            <a:rPr lang="ka-GE" sz="800" dirty="0" smtClean="0"/>
            <a:t>შპს "ჰოსპიტალ სერვისი„</a:t>
          </a:r>
          <a:endParaRPr lang="en-US" sz="800" dirty="0"/>
        </a:p>
      </dgm:t>
    </dgm:pt>
    <dgm:pt modelId="{5C94FD30-4917-4917-982D-8EE6AA500004}" type="parTrans" cxnId="{88DFF6D8-F460-418D-B84F-201170F4659C}">
      <dgm:prSet/>
      <dgm:spPr/>
      <dgm:t>
        <a:bodyPr/>
        <a:lstStyle/>
        <a:p>
          <a:endParaRPr lang="en-US" sz="1000"/>
        </a:p>
      </dgm:t>
    </dgm:pt>
    <dgm:pt modelId="{B9000692-4097-4218-A207-1AEB39CA9DE9}" type="sibTrans" cxnId="{88DFF6D8-F460-418D-B84F-201170F4659C}">
      <dgm:prSet/>
      <dgm:spPr/>
      <dgm:t>
        <a:bodyPr/>
        <a:lstStyle/>
        <a:p>
          <a:endParaRPr lang="en-US" sz="1000"/>
        </a:p>
      </dgm:t>
    </dgm:pt>
    <dgm:pt modelId="{EEA5677A-0EFC-4961-87A2-B75ECE66D4B4}">
      <dgm:prSet custT="1"/>
      <dgm:spPr/>
      <dgm:t>
        <a:bodyPr/>
        <a:lstStyle/>
        <a:p>
          <a:r>
            <a:rPr lang="ka-GE" sz="800" dirty="0" smtClean="0"/>
            <a:t>4. შპს "ქუთაისის საეკლესიო საავადმყოფო-წმინდა დავით აღმაშენებლის სახელობის ქსენონი„</a:t>
          </a:r>
          <a:endParaRPr lang="ka-GE" sz="800" dirty="0"/>
        </a:p>
      </dgm:t>
    </dgm:pt>
    <dgm:pt modelId="{C41B0890-DD71-4CEB-B63C-49A8D0B90C08}" type="parTrans" cxnId="{1D6E1D86-902A-4804-AEB0-AF37E7DA6107}">
      <dgm:prSet/>
      <dgm:spPr/>
      <dgm:t>
        <a:bodyPr/>
        <a:lstStyle/>
        <a:p>
          <a:endParaRPr lang="en-US" sz="1400"/>
        </a:p>
      </dgm:t>
    </dgm:pt>
    <dgm:pt modelId="{3B39DD5F-A81A-4EA7-A9A4-4AF8A5523DCD}" type="sibTrans" cxnId="{1D6E1D86-902A-4804-AEB0-AF37E7DA6107}">
      <dgm:prSet/>
      <dgm:spPr/>
      <dgm:t>
        <a:bodyPr/>
        <a:lstStyle/>
        <a:p>
          <a:endParaRPr lang="en-US" sz="1400"/>
        </a:p>
      </dgm:t>
    </dgm:pt>
    <dgm:pt modelId="{68847682-9FD2-420F-9A20-379864EE6B30}" type="pres">
      <dgm:prSet presAssocID="{AEA26EC7-1FE5-4D40-AC1F-17F0A0E7AEDF}" presName="Name0" presStyleCnt="0">
        <dgm:presLayoutVars>
          <dgm:chMax val="7"/>
          <dgm:chPref val="7"/>
          <dgm:dir/>
          <dgm:animOne val="branch"/>
          <dgm:animLvl val="lvl"/>
        </dgm:presLayoutVars>
      </dgm:prSet>
      <dgm:spPr/>
      <dgm:t>
        <a:bodyPr/>
        <a:lstStyle/>
        <a:p>
          <a:endParaRPr lang="en-US"/>
        </a:p>
      </dgm:t>
    </dgm:pt>
    <dgm:pt modelId="{35BD1760-1E56-4DF4-81DE-63E472D00E56}" type="pres">
      <dgm:prSet presAssocID="{9B38DE1A-A2BE-4538-8B2B-9142BC542BC8}" presName="composite" presStyleCnt="0"/>
      <dgm:spPr/>
    </dgm:pt>
    <dgm:pt modelId="{D415B3A8-C522-435A-AB3C-70B18B5CC724}" type="pres">
      <dgm:prSet presAssocID="{9B38DE1A-A2BE-4538-8B2B-9142BC542BC8}" presName="BackAccent" presStyleLbl="bgShp" presStyleIdx="0" presStyleCnt="3"/>
      <dgm:spPr/>
    </dgm:pt>
    <dgm:pt modelId="{FC2E9FAF-3F2A-4BD9-9CA8-1FF8BB8DD074}" type="pres">
      <dgm:prSet presAssocID="{9B38DE1A-A2BE-4538-8B2B-9142BC542BC8}" presName="Accent" presStyleLbl="alignNode1" presStyleIdx="0" presStyleCnt="3"/>
      <dgm:spPr/>
    </dgm:pt>
    <dgm:pt modelId="{9D3B33A0-5DF8-4F37-8D13-FC2E4EA5F13B}" type="pres">
      <dgm:prSet presAssocID="{9B38DE1A-A2BE-4538-8B2B-9142BC542BC8}" presName="Child" presStyleLbl="revTx" presStyleIdx="0" presStyleCnt="6">
        <dgm:presLayoutVars>
          <dgm:chMax val="0"/>
          <dgm:chPref val="0"/>
          <dgm:bulletEnabled val="1"/>
        </dgm:presLayoutVars>
      </dgm:prSet>
      <dgm:spPr/>
      <dgm:t>
        <a:bodyPr/>
        <a:lstStyle/>
        <a:p>
          <a:endParaRPr lang="en-US"/>
        </a:p>
      </dgm:t>
    </dgm:pt>
    <dgm:pt modelId="{BE87D9B4-B406-409E-9E22-3AE6B42416EB}" type="pres">
      <dgm:prSet presAssocID="{9B38DE1A-A2BE-4538-8B2B-9142BC542BC8}" presName="Parent" presStyleLbl="revTx" presStyleIdx="1" presStyleCnt="6" custScaleX="107395">
        <dgm:presLayoutVars>
          <dgm:chMax val="1"/>
          <dgm:chPref val="1"/>
          <dgm:bulletEnabled val="1"/>
        </dgm:presLayoutVars>
      </dgm:prSet>
      <dgm:spPr/>
      <dgm:t>
        <a:bodyPr/>
        <a:lstStyle/>
        <a:p>
          <a:endParaRPr lang="en-US"/>
        </a:p>
      </dgm:t>
    </dgm:pt>
    <dgm:pt modelId="{77B88425-BFB8-42C4-B0F2-94AA9AD08836}" type="pres">
      <dgm:prSet presAssocID="{BBC3F956-F03A-464D-A9A1-A2F055A85D50}" presName="sibTrans" presStyleCnt="0"/>
      <dgm:spPr/>
    </dgm:pt>
    <dgm:pt modelId="{499FA566-3481-4396-83D6-EF1B6BEFE213}" type="pres">
      <dgm:prSet presAssocID="{C8F52B4B-4F74-4F22-8DF2-638F4409266B}" presName="composite" presStyleCnt="0"/>
      <dgm:spPr/>
    </dgm:pt>
    <dgm:pt modelId="{92B44441-639B-48C6-8CDB-56FC855DC271}" type="pres">
      <dgm:prSet presAssocID="{C8F52B4B-4F74-4F22-8DF2-638F4409266B}" presName="BackAccent" presStyleLbl="bgShp" presStyleIdx="1" presStyleCnt="3"/>
      <dgm:spPr/>
    </dgm:pt>
    <dgm:pt modelId="{3989565A-C6A6-4A7B-BD6E-633BC26077BD}" type="pres">
      <dgm:prSet presAssocID="{C8F52B4B-4F74-4F22-8DF2-638F4409266B}" presName="Accent" presStyleLbl="alignNode1" presStyleIdx="1" presStyleCnt="3"/>
      <dgm:spPr/>
    </dgm:pt>
    <dgm:pt modelId="{A634750A-1EF0-41EB-8B47-085A11E01879}" type="pres">
      <dgm:prSet presAssocID="{C8F52B4B-4F74-4F22-8DF2-638F4409266B}" presName="Child" presStyleLbl="revTx" presStyleIdx="2" presStyleCnt="6">
        <dgm:presLayoutVars>
          <dgm:chMax val="0"/>
          <dgm:chPref val="0"/>
          <dgm:bulletEnabled val="1"/>
        </dgm:presLayoutVars>
      </dgm:prSet>
      <dgm:spPr/>
      <dgm:t>
        <a:bodyPr/>
        <a:lstStyle/>
        <a:p>
          <a:endParaRPr lang="en-US"/>
        </a:p>
      </dgm:t>
    </dgm:pt>
    <dgm:pt modelId="{F8F19506-80BA-4C67-80D7-5B739F41F51D}" type="pres">
      <dgm:prSet presAssocID="{C8F52B4B-4F74-4F22-8DF2-638F4409266B}" presName="Parent" presStyleLbl="revTx" presStyleIdx="3" presStyleCnt="6">
        <dgm:presLayoutVars>
          <dgm:chMax val="1"/>
          <dgm:chPref val="1"/>
          <dgm:bulletEnabled val="1"/>
        </dgm:presLayoutVars>
      </dgm:prSet>
      <dgm:spPr/>
      <dgm:t>
        <a:bodyPr/>
        <a:lstStyle/>
        <a:p>
          <a:endParaRPr lang="en-US"/>
        </a:p>
      </dgm:t>
    </dgm:pt>
    <dgm:pt modelId="{9DF8323A-4086-4F56-BF10-427DD5FACD33}" type="pres">
      <dgm:prSet presAssocID="{3C3AA63D-1173-4041-BE7E-91C9EB31E211}" presName="sibTrans" presStyleCnt="0"/>
      <dgm:spPr/>
    </dgm:pt>
    <dgm:pt modelId="{B6EA3734-F8D7-4A8F-B1FA-7154A081586D}" type="pres">
      <dgm:prSet presAssocID="{888D1C07-7E91-4D7F-8DF4-308C19CAC8F3}" presName="composite" presStyleCnt="0"/>
      <dgm:spPr/>
    </dgm:pt>
    <dgm:pt modelId="{51FA16CF-BC3A-48F6-87AE-FDFCFDCB6F02}" type="pres">
      <dgm:prSet presAssocID="{888D1C07-7E91-4D7F-8DF4-308C19CAC8F3}" presName="BackAccent" presStyleLbl="bgShp" presStyleIdx="2" presStyleCnt="3"/>
      <dgm:spPr/>
    </dgm:pt>
    <dgm:pt modelId="{8B077601-94A6-44F6-B0A9-126C67379069}" type="pres">
      <dgm:prSet presAssocID="{888D1C07-7E91-4D7F-8DF4-308C19CAC8F3}" presName="Accent" presStyleLbl="alignNode1" presStyleIdx="2" presStyleCnt="3"/>
      <dgm:spPr/>
    </dgm:pt>
    <dgm:pt modelId="{D8D7B690-5B0B-4968-A58D-75497BE3170A}" type="pres">
      <dgm:prSet presAssocID="{888D1C07-7E91-4D7F-8DF4-308C19CAC8F3}" presName="Child" presStyleLbl="revTx" presStyleIdx="4" presStyleCnt="6">
        <dgm:presLayoutVars>
          <dgm:chMax val="0"/>
          <dgm:chPref val="0"/>
          <dgm:bulletEnabled val="1"/>
        </dgm:presLayoutVars>
      </dgm:prSet>
      <dgm:spPr/>
      <dgm:t>
        <a:bodyPr/>
        <a:lstStyle/>
        <a:p>
          <a:endParaRPr lang="en-US"/>
        </a:p>
      </dgm:t>
    </dgm:pt>
    <dgm:pt modelId="{66E4D933-81F6-48A4-A7C5-F34382410A92}" type="pres">
      <dgm:prSet presAssocID="{888D1C07-7E91-4D7F-8DF4-308C19CAC8F3}" presName="Parent" presStyleLbl="revTx" presStyleIdx="5" presStyleCnt="6">
        <dgm:presLayoutVars>
          <dgm:chMax val="1"/>
          <dgm:chPref val="1"/>
          <dgm:bulletEnabled val="1"/>
        </dgm:presLayoutVars>
      </dgm:prSet>
      <dgm:spPr/>
      <dgm:t>
        <a:bodyPr/>
        <a:lstStyle/>
        <a:p>
          <a:endParaRPr lang="en-US"/>
        </a:p>
      </dgm:t>
    </dgm:pt>
  </dgm:ptLst>
  <dgm:cxnLst>
    <dgm:cxn modelId="{E6DD178E-4E57-4358-BF8E-4EA23F08F7CD}" type="presOf" srcId="{5E818C24-9F2E-4FB8-ACE5-218B89B420E1}" destId="{A634750A-1EF0-41EB-8B47-085A11E01879}" srcOrd="0" destOrd="0" presId="urn:microsoft.com/office/officeart/2008/layout/IncreasingCircleProcess"/>
    <dgm:cxn modelId="{88DFF6D8-F460-418D-B84F-201170F4659C}" srcId="{888D1C07-7E91-4D7F-8DF4-308C19CAC8F3}" destId="{AC5E939D-2A2C-44D4-BCE6-B5E3DF8E8BE5}" srcOrd="0" destOrd="0" parTransId="{5C94FD30-4917-4917-982D-8EE6AA500004}" sibTransId="{B9000692-4097-4218-A207-1AEB39CA9DE9}"/>
    <dgm:cxn modelId="{70F62348-EBD0-4454-8040-D9B2F9A1F96B}" type="presOf" srcId="{9B38DE1A-A2BE-4538-8B2B-9142BC542BC8}" destId="{BE87D9B4-B406-409E-9E22-3AE6B42416EB}" srcOrd="0" destOrd="0" presId="urn:microsoft.com/office/officeart/2008/layout/IncreasingCircleProcess"/>
    <dgm:cxn modelId="{5A676CE5-B5C4-4B2D-990D-AB2DDE8C95DA}" type="presOf" srcId="{C8F52B4B-4F74-4F22-8DF2-638F4409266B}" destId="{F8F19506-80BA-4C67-80D7-5B739F41F51D}" srcOrd="0" destOrd="0" presId="urn:microsoft.com/office/officeart/2008/layout/IncreasingCircleProcess"/>
    <dgm:cxn modelId="{6E4A01FC-B8FC-4F3C-9682-9B22032882F8}" type="presOf" srcId="{AEA26EC7-1FE5-4D40-AC1F-17F0A0E7AEDF}" destId="{68847682-9FD2-420F-9A20-379864EE6B30}" srcOrd="0" destOrd="0" presId="urn:microsoft.com/office/officeart/2008/layout/IncreasingCircleProcess"/>
    <dgm:cxn modelId="{3B0C499C-673C-4748-AEDF-C94554342812}" srcId="{AEA26EC7-1FE5-4D40-AC1F-17F0A0E7AEDF}" destId="{C8F52B4B-4F74-4F22-8DF2-638F4409266B}" srcOrd="1" destOrd="0" parTransId="{8A72E79F-8AF7-4E9E-8465-61F17A7F165B}" sibTransId="{3C3AA63D-1173-4041-BE7E-91C9EB31E211}"/>
    <dgm:cxn modelId="{B6BEA2B3-477D-4AB7-8CE8-521DB6013A73}" srcId="{9B38DE1A-A2BE-4538-8B2B-9142BC542BC8}" destId="{27C6F4DA-9F4F-48C7-9F92-57A0B52ABE1C}" srcOrd="0" destOrd="0" parTransId="{44E22B58-9951-48B4-B82B-A4AD23068ECC}" sibTransId="{26203039-B5CF-4962-8149-A0E9B6C057D2}"/>
    <dgm:cxn modelId="{B8185A1C-D147-4CE6-A075-0E9CEFD1A4CD}" type="presOf" srcId="{888D1C07-7E91-4D7F-8DF4-308C19CAC8F3}" destId="{66E4D933-81F6-48A4-A7C5-F34382410A92}" srcOrd="0" destOrd="0" presId="urn:microsoft.com/office/officeart/2008/layout/IncreasingCircleProcess"/>
    <dgm:cxn modelId="{8C05DD90-72B4-425B-B70C-A1881A274785}" srcId="{AEA26EC7-1FE5-4D40-AC1F-17F0A0E7AEDF}" destId="{888D1C07-7E91-4D7F-8DF4-308C19CAC8F3}" srcOrd="2" destOrd="0" parTransId="{C2804A5A-9A5B-4F2B-A4F2-DDC5A5010924}" sibTransId="{8AD95735-D131-4BAD-BCE1-752C8646DC0D}"/>
    <dgm:cxn modelId="{D10C35A4-A5DC-4E14-B8C7-8D4F6704B214}" type="presOf" srcId="{27C6F4DA-9F4F-48C7-9F92-57A0B52ABE1C}" destId="{9D3B33A0-5DF8-4F37-8D13-FC2E4EA5F13B}" srcOrd="0" destOrd="0" presId="urn:microsoft.com/office/officeart/2008/layout/IncreasingCircleProcess"/>
    <dgm:cxn modelId="{19349ECC-FE76-40D9-A536-311DE08E7AD0}" type="presOf" srcId="{AC5E939D-2A2C-44D4-BCE6-B5E3DF8E8BE5}" destId="{D8D7B690-5B0B-4968-A58D-75497BE3170A}" srcOrd="0" destOrd="0" presId="urn:microsoft.com/office/officeart/2008/layout/IncreasingCircleProcess"/>
    <dgm:cxn modelId="{1D6E1D86-902A-4804-AEB0-AF37E7DA6107}" srcId="{888D1C07-7E91-4D7F-8DF4-308C19CAC8F3}" destId="{EEA5677A-0EFC-4961-87A2-B75ECE66D4B4}" srcOrd="1" destOrd="0" parTransId="{C41B0890-DD71-4CEB-B63C-49A8D0B90C08}" sibTransId="{3B39DD5F-A81A-4EA7-A9A4-4AF8A5523DCD}"/>
    <dgm:cxn modelId="{31BFBF2D-6D34-46A8-9C6E-2404107465D0}" srcId="{AEA26EC7-1FE5-4D40-AC1F-17F0A0E7AEDF}" destId="{9B38DE1A-A2BE-4538-8B2B-9142BC542BC8}" srcOrd="0" destOrd="0" parTransId="{37341763-BF12-494F-8099-B1A01F692CBD}" sibTransId="{BBC3F956-F03A-464D-A9A1-A2F055A85D50}"/>
    <dgm:cxn modelId="{54F3CB0F-8C5E-44B9-B5E4-CFD4D636D2A2}" srcId="{C8F52B4B-4F74-4F22-8DF2-638F4409266B}" destId="{5E818C24-9F2E-4FB8-ACE5-218B89B420E1}" srcOrd="0" destOrd="0" parTransId="{C6EE2B7B-96F4-4584-81E3-9F2717B2255E}" sibTransId="{5ABDC160-5FD4-4775-BCD4-6C5BB7D5AF49}"/>
    <dgm:cxn modelId="{CEAC823A-35F0-4BEE-A918-A0BC549CD25A}" type="presOf" srcId="{EEA5677A-0EFC-4961-87A2-B75ECE66D4B4}" destId="{D8D7B690-5B0B-4968-A58D-75497BE3170A}" srcOrd="0" destOrd="1" presId="urn:microsoft.com/office/officeart/2008/layout/IncreasingCircleProcess"/>
    <dgm:cxn modelId="{822DFC39-2AAB-43F5-AEBC-3D1E6B20752A}" type="presParOf" srcId="{68847682-9FD2-420F-9A20-379864EE6B30}" destId="{35BD1760-1E56-4DF4-81DE-63E472D00E56}" srcOrd="0" destOrd="0" presId="urn:microsoft.com/office/officeart/2008/layout/IncreasingCircleProcess"/>
    <dgm:cxn modelId="{B4383AAD-FACD-48C8-8292-A139A2AA19B9}" type="presParOf" srcId="{35BD1760-1E56-4DF4-81DE-63E472D00E56}" destId="{D415B3A8-C522-435A-AB3C-70B18B5CC724}" srcOrd="0" destOrd="0" presId="urn:microsoft.com/office/officeart/2008/layout/IncreasingCircleProcess"/>
    <dgm:cxn modelId="{D2204635-1ED8-4C98-8FC4-7B74BC6D76AD}" type="presParOf" srcId="{35BD1760-1E56-4DF4-81DE-63E472D00E56}" destId="{FC2E9FAF-3F2A-4BD9-9CA8-1FF8BB8DD074}" srcOrd="1" destOrd="0" presId="urn:microsoft.com/office/officeart/2008/layout/IncreasingCircleProcess"/>
    <dgm:cxn modelId="{2F2C025F-5104-4B2F-92E7-317E6913899F}" type="presParOf" srcId="{35BD1760-1E56-4DF4-81DE-63E472D00E56}" destId="{9D3B33A0-5DF8-4F37-8D13-FC2E4EA5F13B}" srcOrd="2" destOrd="0" presId="urn:microsoft.com/office/officeart/2008/layout/IncreasingCircleProcess"/>
    <dgm:cxn modelId="{9788D158-B5CC-40BF-A2E5-770BF7E69AFB}" type="presParOf" srcId="{35BD1760-1E56-4DF4-81DE-63E472D00E56}" destId="{BE87D9B4-B406-409E-9E22-3AE6B42416EB}" srcOrd="3" destOrd="0" presId="urn:microsoft.com/office/officeart/2008/layout/IncreasingCircleProcess"/>
    <dgm:cxn modelId="{4552E6B6-1A90-44EE-AF79-2D64425A10DD}" type="presParOf" srcId="{68847682-9FD2-420F-9A20-379864EE6B30}" destId="{77B88425-BFB8-42C4-B0F2-94AA9AD08836}" srcOrd="1" destOrd="0" presId="urn:microsoft.com/office/officeart/2008/layout/IncreasingCircleProcess"/>
    <dgm:cxn modelId="{8B7D5E42-5F46-4269-AA00-8E0B92CE1835}" type="presParOf" srcId="{68847682-9FD2-420F-9A20-379864EE6B30}" destId="{499FA566-3481-4396-83D6-EF1B6BEFE213}" srcOrd="2" destOrd="0" presId="urn:microsoft.com/office/officeart/2008/layout/IncreasingCircleProcess"/>
    <dgm:cxn modelId="{BCADFE26-DEE8-4CA0-9149-9395E6FD9EF7}" type="presParOf" srcId="{499FA566-3481-4396-83D6-EF1B6BEFE213}" destId="{92B44441-639B-48C6-8CDB-56FC855DC271}" srcOrd="0" destOrd="0" presId="urn:microsoft.com/office/officeart/2008/layout/IncreasingCircleProcess"/>
    <dgm:cxn modelId="{B424BDC6-263A-40E9-A517-BAB8188C4F7C}" type="presParOf" srcId="{499FA566-3481-4396-83D6-EF1B6BEFE213}" destId="{3989565A-C6A6-4A7B-BD6E-633BC26077BD}" srcOrd="1" destOrd="0" presId="urn:microsoft.com/office/officeart/2008/layout/IncreasingCircleProcess"/>
    <dgm:cxn modelId="{2A6DC3C5-3357-4AEE-9204-40CD035E3AAE}" type="presParOf" srcId="{499FA566-3481-4396-83D6-EF1B6BEFE213}" destId="{A634750A-1EF0-41EB-8B47-085A11E01879}" srcOrd="2" destOrd="0" presId="urn:microsoft.com/office/officeart/2008/layout/IncreasingCircleProcess"/>
    <dgm:cxn modelId="{C3F35E48-6CF3-4621-81C8-ABDBF852B161}" type="presParOf" srcId="{499FA566-3481-4396-83D6-EF1B6BEFE213}" destId="{F8F19506-80BA-4C67-80D7-5B739F41F51D}" srcOrd="3" destOrd="0" presId="urn:microsoft.com/office/officeart/2008/layout/IncreasingCircleProcess"/>
    <dgm:cxn modelId="{B274AA1F-FB1E-490B-8FB3-EB301299EFEF}" type="presParOf" srcId="{68847682-9FD2-420F-9A20-379864EE6B30}" destId="{9DF8323A-4086-4F56-BF10-427DD5FACD33}" srcOrd="3" destOrd="0" presId="urn:microsoft.com/office/officeart/2008/layout/IncreasingCircleProcess"/>
    <dgm:cxn modelId="{969AF403-0EEF-4584-B0AE-C9FE6A10E712}" type="presParOf" srcId="{68847682-9FD2-420F-9A20-379864EE6B30}" destId="{B6EA3734-F8D7-4A8F-B1FA-7154A081586D}" srcOrd="4" destOrd="0" presId="urn:microsoft.com/office/officeart/2008/layout/IncreasingCircleProcess"/>
    <dgm:cxn modelId="{350A43BB-05FC-40C5-AC95-DB691D4793AF}" type="presParOf" srcId="{B6EA3734-F8D7-4A8F-B1FA-7154A081586D}" destId="{51FA16CF-BC3A-48F6-87AE-FDFCFDCB6F02}" srcOrd="0" destOrd="0" presId="urn:microsoft.com/office/officeart/2008/layout/IncreasingCircleProcess"/>
    <dgm:cxn modelId="{3BC914F1-A823-4841-8DAC-CA92FC46086F}" type="presParOf" srcId="{B6EA3734-F8D7-4A8F-B1FA-7154A081586D}" destId="{8B077601-94A6-44F6-B0A9-126C67379069}" srcOrd="1" destOrd="0" presId="urn:microsoft.com/office/officeart/2008/layout/IncreasingCircleProcess"/>
    <dgm:cxn modelId="{4879A534-A26D-4353-84A1-A874701D6662}" type="presParOf" srcId="{B6EA3734-F8D7-4A8F-B1FA-7154A081586D}" destId="{D8D7B690-5B0B-4968-A58D-75497BE3170A}" srcOrd="2" destOrd="0" presId="urn:microsoft.com/office/officeart/2008/layout/IncreasingCircleProcess"/>
    <dgm:cxn modelId="{9C4104D5-582B-4C79-9012-D2BC5118BE21}" type="presParOf" srcId="{B6EA3734-F8D7-4A8F-B1FA-7154A081586D}" destId="{66E4D933-81F6-48A4-A7C5-F34382410A92}" srcOrd="3" destOrd="0" presId="urn:microsoft.com/office/officeart/2008/layout/IncreasingCircleProcess"/>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415B3A8-C522-435A-AB3C-70B18B5CC724}">
      <dsp:nvSpPr>
        <dsp:cNvPr id="0" name=""/>
        <dsp:cNvSpPr/>
      </dsp:nvSpPr>
      <dsp:spPr>
        <a:xfrm>
          <a:off x="1018" y="0"/>
          <a:ext cx="623824" cy="623824"/>
        </a:xfrm>
        <a:prstGeom prst="ellipse">
          <a:avLst/>
        </a:prstGeom>
        <a:solidFill>
          <a:schemeClr val="accent5">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FC2E9FAF-3F2A-4BD9-9CA8-1FF8BB8DD074}">
      <dsp:nvSpPr>
        <dsp:cNvPr id="0" name=""/>
        <dsp:cNvSpPr/>
      </dsp:nvSpPr>
      <dsp:spPr>
        <a:xfrm>
          <a:off x="63400" y="62382"/>
          <a:ext cx="499059" cy="499059"/>
        </a:xfrm>
        <a:prstGeom prst="chord">
          <a:avLst>
            <a:gd name="adj1" fmla="val 1168272"/>
            <a:gd name="adj2" fmla="val 9631728"/>
          </a:avLst>
        </a:prstGeom>
        <a:solidFill>
          <a:schemeClr val="accent5">
            <a:hueOff val="0"/>
            <a:satOff val="0"/>
            <a:lumOff val="0"/>
            <a:alphaOff val="0"/>
          </a:schemeClr>
        </a:solidFill>
        <a:ln w="12700" cap="flat" cmpd="sng" algn="ctr">
          <a:solidFill>
            <a:schemeClr val="accent5">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9D3B33A0-5DF8-4F37-8D13-FC2E4EA5F13B}">
      <dsp:nvSpPr>
        <dsp:cNvPr id="0" name=""/>
        <dsp:cNvSpPr/>
      </dsp:nvSpPr>
      <dsp:spPr>
        <a:xfrm>
          <a:off x="754805" y="623824"/>
          <a:ext cx="1845479" cy="262525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5400" tIns="25400" rIns="25400" bIns="25400" numCol="1" spcCol="1270" anchor="t" anchorCtr="0">
          <a:noAutofit/>
        </a:bodyPr>
        <a:lstStyle/>
        <a:p>
          <a:pPr lvl="0" algn="l" defTabSz="444500">
            <a:lnSpc>
              <a:spcPct val="90000"/>
            </a:lnSpc>
            <a:spcBef>
              <a:spcPct val="0"/>
            </a:spcBef>
            <a:spcAft>
              <a:spcPct val="35000"/>
            </a:spcAft>
          </a:pPr>
          <a:r>
            <a:rPr lang="ka-GE" sz="1000" kern="1200" dirty="0" smtClean="0"/>
            <a:t>სს "საჩხერის რაიონული საავადმყოფო-პოლიკლინიკური გაერთიანება„</a:t>
          </a:r>
          <a:endParaRPr lang="en-US" sz="1000" kern="1200" dirty="0" smtClean="0"/>
        </a:p>
        <a:p>
          <a:pPr lvl="0" algn="l" defTabSz="444500">
            <a:lnSpc>
              <a:spcPct val="90000"/>
            </a:lnSpc>
            <a:spcBef>
              <a:spcPct val="0"/>
            </a:spcBef>
            <a:spcAft>
              <a:spcPct val="35000"/>
            </a:spcAft>
          </a:pPr>
          <a:r>
            <a:rPr lang="ka-GE" sz="1000" kern="1200" dirty="0" smtClean="0"/>
            <a:t>შპს "კლინიკა-ლჯ</a:t>
          </a:r>
          <a:r>
            <a:rPr lang="en-US" sz="1000" kern="1200" dirty="0" smtClean="0"/>
            <a:t>”</a:t>
          </a:r>
          <a:endParaRPr lang="en-US" sz="1000" kern="1200" dirty="0"/>
        </a:p>
      </dsp:txBody>
      <dsp:txXfrm>
        <a:off x="754805" y="623824"/>
        <a:ext cx="1845479" cy="2625259"/>
      </dsp:txXfrm>
    </dsp:sp>
    <dsp:sp modelId="{BE87D9B4-B406-409E-9E22-3AE6B42416EB}">
      <dsp:nvSpPr>
        <dsp:cNvPr id="0" name=""/>
        <dsp:cNvSpPr/>
      </dsp:nvSpPr>
      <dsp:spPr>
        <a:xfrm>
          <a:off x="686568" y="0"/>
          <a:ext cx="1981952" cy="62382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5560" tIns="35560" rIns="35560" bIns="35560" numCol="1" spcCol="1270" anchor="b" anchorCtr="0">
          <a:noAutofit/>
        </a:bodyPr>
        <a:lstStyle/>
        <a:p>
          <a:pPr lvl="0" algn="l" defTabSz="622300">
            <a:lnSpc>
              <a:spcPct val="90000"/>
            </a:lnSpc>
            <a:spcBef>
              <a:spcPct val="0"/>
            </a:spcBef>
            <a:spcAft>
              <a:spcPct val="35000"/>
            </a:spcAft>
          </a:pPr>
          <a:r>
            <a:rPr lang="ka-GE" sz="1400" kern="1200" dirty="0" smtClean="0"/>
            <a:t>მოქმედი</a:t>
          </a:r>
          <a:r>
            <a:rPr lang="en-US" sz="1400" kern="1200" dirty="0" smtClean="0"/>
            <a:t>: </a:t>
          </a:r>
          <a:r>
            <a:rPr lang="ka-GE" sz="1400" kern="1200" dirty="0" smtClean="0"/>
            <a:t>134 საწოლი, 20 აპარატი</a:t>
          </a:r>
          <a:endParaRPr lang="en-US" sz="1400" kern="1200" dirty="0"/>
        </a:p>
      </dsp:txBody>
      <dsp:txXfrm>
        <a:off x="686568" y="0"/>
        <a:ext cx="1981952" cy="623824"/>
      </dsp:txXfrm>
    </dsp:sp>
    <dsp:sp modelId="{92B44441-639B-48C6-8CDB-56FC855DC271}">
      <dsp:nvSpPr>
        <dsp:cNvPr id="0" name=""/>
        <dsp:cNvSpPr/>
      </dsp:nvSpPr>
      <dsp:spPr>
        <a:xfrm>
          <a:off x="2798484" y="0"/>
          <a:ext cx="623824" cy="623824"/>
        </a:xfrm>
        <a:prstGeom prst="ellipse">
          <a:avLst/>
        </a:prstGeom>
        <a:solidFill>
          <a:schemeClr val="accent5">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3989565A-C6A6-4A7B-BD6E-633BC26077BD}">
      <dsp:nvSpPr>
        <dsp:cNvPr id="0" name=""/>
        <dsp:cNvSpPr/>
      </dsp:nvSpPr>
      <dsp:spPr>
        <a:xfrm>
          <a:off x="2860867" y="62382"/>
          <a:ext cx="499059" cy="499059"/>
        </a:xfrm>
        <a:prstGeom prst="chord">
          <a:avLst>
            <a:gd name="adj1" fmla="val 20431728"/>
            <a:gd name="adj2" fmla="val 11968272"/>
          </a:avLst>
        </a:prstGeom>
        <a:solidFill>
          <a:schemeClr val="accent5">
            <a:hueOff val="-3676673"/>
            <a:satOff val="-5114"/>
            <a:lumOff val="-1961"/>
            <a:alphaOff val="0"/>
          </a:schemeClr>
        </a:solidFill>
        <a:ln w="12700" cap="flat" cmpd="sng" algn="ctr">
          <a:solidFill>
            <a:schemeClr val="accent5">
              <a:hueOff val="-3676673"/>
              <a:satOff val="-5114"/>
              <a:lumOff val="-1961"/>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A634750A-1EF0-41EB-8B47-085A11E01879}">
      <dsp:nvSpPr>
        <dsp:cNvPr id="0" name=""/>
        <dsp:cNvSpPr/>
      </dsp:nvSpPr>
      <dsp:spPr>
        <a:xfrm>
          <a:off x="3552272" y="623824"/>
          <a:ext cx="1845479" cy="262525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5400" tIns="25400" rIns="25400" bIns="25400" numCol="1" spcCol="1270" anchor="t" anchorCtr="0">
          <a:noAutofit/>
        </a:bodyPr>
        <a:lstStyle/>
        <a:p>
          <a:pPr lvl="0" algn="l" defTabSz="444500">
            <a:lnSpc>
              <a:spcPct val="90000"/>
            </a:lnSpc>
            <a:spcBef>
              <a:spcPct val="0"/>
            </a:spcBef>
            <a:spcAft>
              <a:spcPct val="35000"/>
            </a:spcAft>
          </a:pPr>
          <a:r>
            <a:rPr lang="ka-GE" sz="1000" kern="1200" dirty="0" smtClean="0"/>
            <a:t>სს "ევექსის ჰოსპიტლები" - ქუთაისის რეფერალური ჰოსპიტალი</a:t>
          </a:r>
          <a:endParaRPr lang="en-US" sz="1000" kern="1200" dirty="0"/>
        </a:p>
      </dsp:txBody>
      <dsp:txXfrm>
        <a:off x="3552272" y="623824"/>
        <a:ext cx="1845479" cy="2625259"/>
      </dsp:txXfrm>
    </dsp:sp>
    <dsp:sp modelId="{F8F19506-80BA-4C67-80D7-5B739F41F51D}">
      <dsp:nvSpPr>
        <dsp:cNvPr id="0" name=""/>
        <dsp:cNvSpPr/>
      </dsp:nvSpPr>
      <dsp:spPr>
        <a:xfrm>
          <a:off x="3552272" y="0"/>
          <a:ext cx="1845479" cy="62382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5560" tIns="35560" rIns="35560" bIns="35560" numCol="1" spcCol="1270" anchor="b" anchorCtr="0">
          <a:noAutofit/>
        </a:bodyPr>
        <a:lstStyle/>
        <a:p>
          <a:pPr lvl="0" algn="l" defTabSz="622300">
            <a:lnSpc>
              <a:spcPct val="90000"/>
            </a:lnSpc>
            <a:spcBef>
              <a:spcPct val="0"/>
            </a:spcBef>
            <a:spcAft>
              <a:spcPct val="35000"/>
            </a:spcAft>
          </a:pPr>
          <a:r>
            <a:rPr lang="en-US" sz="1400" kern="1200" dirty="0" smtClean="0"/>
            <a:t>COVID&gt;300</a:t>
          </a:r>
          <a:endParaRPr lang="ka-GE" sz="1400" kern="1200" dirty="0" smtClean="0"/>
        </a:p>
        <a:p>
          <a:pPr lvl="0" algn="l" defTabSz="622300">
            <a:lnSpc>
              <a:spcPct val="90000"/>
            </a:lnSpc>
            <a:spcBef>
              <a:spcPct val="0"/>
            </a:spcBef>
            <a:spcAft>
              <a:spcPct val="35000"/>
            </a:spcAft>
          </a:pPr>
          <a:r>
            <a:rPr lang="en-US" sz="1400" kern="1200" dirty="0" smtClean="0"/>
            <a:t>Xxx </a:t>
          </a:r>
          <a:r>
            <a:rPr lang="ka-GE" sz="1400" kern="1200" dirty="0" smtClean="0"/>
            <a:t>საწოლი </a:t>
          </a:r>
          <a:r>
            <a:rPr lang="en-US" sz="1400" kern="1200" dirty="0" smtClean="0"/>
            <a:t>XXX </a:t>
          </a:r>
          <a:r>
            <a:rPr lang="ka-GE" sz="1400" kern="1200" dirty="0" smtClean="0"/>
            <a:t>აპარატი</a:t>
          </a:r>
          <a:endParaRPr lang="en-US" sz="1400" kern="1200" dirty="0"/>
        </a:p>
      </dsp:txBody>
      <dsp:txXfrm>
        <a:off x="3552272" y="0"/>
        <a:ext cx="1845479" cy="623824"/>
      </dsp:txXfrm>
    </dsp:sp>
    <dsp:sp modelId="{51FA16CF-BC3A-48F6-87AE-FDFCFDCB6F02}">
      <dsp:nvSpPr>
        <dsp:cNvPr id="0" name=""/>
        <dsp:cNvSpPr/>
      </dsp:nvSpPr>
      <dsp:spPr>
        <a:xfrm>
          <a:off x="5527715" y="0"/>
          <a:ext cx="623824" cy="623824"/>
        </a:xfrm>
        <a:prstGeom prst="ellipse">
          <a:avLst/>
        </a:prstGeom>
        <a:solidFill>
          <a:schemeClr val="accent5">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8B077601-94A6-44F6-B0A9-126C67379069}">
      <dsp:nvSpPr>
        <dsp:cNvPr id="0" name=""/>
        <dsp:cNvSpPr/>
      </dsp:nvSpPr>
      <dsp:spPr>
        <a:xfrm>
          <a:off x="5590097" y="62382"/>
          <a:ext cx="499059" cy="499059"/>
        </a:xfrm>
        <a:prstGeom prst="chord">
          <a:avLst>
            <a:gd name="adj1" fmla="val 16200000"/>
            <a:gd name="adj2" fmla="val 16200000"/>
          </a:avLst>
        </a:prstGeom>
        <a:solidFill>
          <a:schemeClr val="accent5">
            <a:hueOff val="-7353345"/>
            <a:satOff val="-10228"/>
            <a:lumOff val="-3922"/>
            <a:alphaOff val="0"/>
          </a:schemeClr>
        </a:solidFill>
        <a:ln w="12700" cap="flat" cmpd="sng" algn="ctr">
          <a:solidFill>
            <a:schemeClr val="accent5">
              <a:hueOff val="-7353345"/>
              <a:satOff val="-10228"/>
              <a:lumOff val="-3922"/>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D8D7B690-5B0B-4968-A58D-75497BE3170A}">
      <dsp:nvSpPr>
        <dsp:cNvPr id="0" name=""/>
        <dsp:cNvSpPr/>
      </dsp:nvSpPr>
      <dsp:spPr>
        <a:xfrm>
          <a:off x="6281502" y="623824"/>
          <a:ext cx="1845479" cy="262525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0320" tIns="20320" rIns="20320" bIns="20320" numCol="1" spcCol="1270" anchor="t" anchorCtr="0">
          <a:noAutofit/>
        </a:bodyPr>
        <a:lstStyle/>
        <a:p>
          <a:pPr lvl="0" algn="l" defTabSz="355600">
            <a:lnSpc>
              <a:spcPct val="90000"/>
            </a:lnSpc>
            <a:spcBef>
              <a:spcPct val="0"/>
            </a:spcBef>
            <a:spcAft>
              <a:spcPct val="35000"/>
            </a:spcAft>
          </a:pPr>
          <a:r>
            <a:rPr lang="ka-GE" sz="800" kern="1200" dirty="0" smtClean="0"/>
            <a:t>შპს "ჰოსპიტალ სერვისი„</a:t>
          </a:r>
          <a:endParaRPr lang="en-US" sz="800" kern="1200" dirty="0"/>
        </a:p>
        <a:p>
          <a:pPr lvl="0" algn="l" defTabSz="355600">
            <a:lnSpc>
              <a:spcPct val="90000"/>
            </a:lnSpc>
            <a:spcBef>
              <a:spcPct val="0"/>
            </a:spcBef>
            <a:spcAft>
              <a:spcPct val="35000"/>
            </a:spcAft>
          </a:pPr>
          <a:r>
            <a:rPr lang="ka-GE" sz="800" kern="1200" dirty="0" smtClean="0"/>
            <a:t>4. შპს "ქუთაისის საეკლესიო საავადმყოფო-წმინდა დავით აღმაშენებლის სახელობის ქსენონი„</a:t>
          </a:r>
          <a:endParaRPr lang="ka-GE" sz="800" kern="1200" dirty="0"/>
        </a:p>
      </dsp:txBody>
      <dsp:txXfrm>
        <a:off x="6281502" y="623824"/>
        <a:ext cx="1845479" cy="2625259"/>
      </dsp:txXfrm>
    </dsp:sp>
    <dsp:sp modelId="{66E4D933-81F6-48A4-A7C5-F34382410A92}">
      <dsp:nvSpPr>
        <dsp:cNvPr id="0" name=""/>
        <dsp:cNvSpPr/>
      </dsp:nvSpPr>
      <dsp:spPr>
        <a:xfrm>
          <a:off x="6281502" y="0"/>
          <a:ext cx="1845479" cy="62382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5560" tIns="35560" rIns="35560" bIns="35560" numCol="1" spcCol="1270" anchor="b" anchorCtr="0">
          <a:noAutofit/>
        </a:bodyPr>
        <a:lstStyle/>
        <a:p>
          <a:pPr lvl="0" algn="l" defTabSz="622300">
            <a:lnSpc>
              <a:spcPct val="90000"/>
            </a:lnSpc>
            <a:spcBef>
              <a:spcPct val="0"/>
            </a:spcBef>
            <a:spcAft>
              <a:spcPct val="35000"/>
            </a:spcAft>
          </a:pPr>
          <a:r>
            <a:rPr lang="en-US" sz="1400" kern="1200" dirty="0" smtClean="0"/>
            <a:t>COVID&gt;800</a:t>
          </a:r>
          <a:endParaRPr lang="ka-GE" sz="1400" kern="1200" dirty="0" smtClean="0"/>
        </a:p>
        <a:p>
          <a:pPr lvl="0" algn="l" defTabSz="622300">
            <a:lnSpc>
              <a:spcPct val="90000"/>
            </a:lnSpc>
            <a:spcBef>
              <a:spcPct val="0"/>
            </a:spcBef>
            <a:spcAft>
              <a:spcPct val="35000"/>
            </a:spcAft>
          </a:pPr>
          <a:r>
            <a:rPr lang="en-US" sz="1400" kern="1200" dirty="0" smtClean="0"/>
            <a:t>Xxx </a:t>
          </a:r>
          <a:r>
            <a:rPr lang="ka-GE" sz="1400" kern="1200" dirty="0" smtClean="0"/>
            <a:t>საწოლი </a:t>
          </a:r>
          <a:r>
            <a:rPr lang="en-US" sz="1400" kern="1200" dirty="0" smtClean="0"/>
            <a:t>XXX </a:t>
          </a:r>
          <a:r>
            <a:rPr lang="ka-GE" sz="1400" kern="1200" dirty="0" smtClean="0"/>
            <a:t>აპარატი</a:t>
          </a:r>
          <a:endParaRPr lang="en-US" sz="1400" kern="1200" dirty="0"/>
        </a:p>
      </dsp:txBody>
      <dsp:txXfrm>
        <a:off x="6281502" y="0"/>
        <a:ext cx="1845479" cy="623824"/>
      </dsp:txXfrm>
    </dsp:sp>
  </dsp:spTree>
</dsp:drawing>
</file>

<file path=ppt/diagrams/layout1.xml><?xml version="1.0" encoding="utf-8"?>
<dgm:layoutDef xmlns:dgm="http://schemas.openxmlformats.org/drawingml/2006/diagram" xmlns:a="http://schemas.openxmlformats.org/drawingml/2006/main" uniqueId="urn:microsoft.com/office/officeart/2008/layout/IncreasingCircleProcess">
  <dgm:title val=""/>
  <dgm:desc val=""/>
  <dgm:catLst>
    <dgm:cat type="list" pri="8300"/>
    <dgm:cat type="process" pri="43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2" destOrd="0"/>
        <dgm:cxn modelId="32" srcId="30" destId="31" srcOrd="0" destOrd="0"/>
      </dgm:cxnLst>
      <dgm:bg/>
      <dgm:whole/>
    </dgm:dataModel>
  </dgm:sampData>
  <dgm:styleData>
    <dgm:dataModel>
      <dgm:ptLst>
        <dgm:pt modelId="0" type="doc"/>
        <dgm:pt modelId="10">
          <dgm:prSet phldr="1"/>
        </dgm:pt>
        <dgm:pt modelId="20">
          <dgm:prSet phldr="1"/>
        </dgm:pt>
      </dgm:ptLst>
      <dgm:cxnLst>
        <dgm:cxn modelId="30" srcId="0" destId="10" srcOrd="0" destOrd="0"/>
        <dgm:cxn modelId="40" srcId="0" destId="20" srcOrd="1" destOrd="0"/>
      </dgm:cxnLst>
      <dgm:bg/>
      <dgm:whole/>
    </dgm:dataModel>
  </dgm:styleData>
  <dgm:clrData>
    <dgm:dataModel>
      <dgm:ptLst>
        <dgm:pt modelId="0" type="doc"/>
        <dgm:pt modelId="10">
          <dgm:prSet phldr="1"/>
        </dgm:pt>
        <dgm:pt modelId="20">
          <dgm:prSet phldr="1"/>
        </dgm:pt>
      </dgm:ptLst>
      <dgm:cxnLst>
        <dgm:cxn modelId="30" srcId="0" destId="10" srcOrd="0" destOrd="0"/>
        <dgm:cxn modelId="40" srcId="0" destId="20" srcOrd="1" destOrd="0"/>
      </dgm:cxnLst>
      <dgm:bg/>
      <dgm:whole/>
    </dgm:dataModel>
  </dgm:clrData>
  <dgm:layoutNode name="Name0">
    <dgm:varLst>
      <dgm:chMax val="7"/>
      <dgm:chPref val="7"/>
      <dgm:dir/>
      <dgm:animOne val="branch"/>
      <dgm:animLvl val="lvl"/>
    </dgm:varLst>
    <dgm:choose name="Name1">
      <dgm:if name="Name2" func="var" arg="dir" op="equ" val="norm">
        <dgm:alg type="lin">
          <dgm:param type="linDir" val="fromL"/>
          <dgm:param type="horzAlign" val="ctr"/>
          <dgm:param type="vertAlign" val="t"/>
        </dgm:alg>
      </dgm:if>
      <dgm:else name="Name3">
        <dgm:alg type="lin">
          <dgm:param type="linDir" val="fromR"/>
          <dgm:param type="horzAlign" val="ctr"/>
          <dgm:param type="vertAlign" val="t"/>
        </dgm:alg>
      </dgm:else>
    </dgm:choose>
    <dgm:shape xmlns:r="http://schemas.openxmlformats.org/officeDocument/2006/relationships" r:blip="">
      <dgm:adjLst/>
    </dgm:shape>
    <dgm:constrLst>
      <dgm:constr type="primFontSz" for="des" forName="Child" val="65"/>
      <dgm:constr type="primFontSz" for="des" forName="Parent" val="65"/>
      <dgm:constr type="primFontSz" for="des" forName="Child" refType="primFontSz" refFor="des" refForName="Parent" op="lte"/>
      <dgm:constr type="w" for="ch" forName="composite" refType="w"/>
      <dgm:constr type="h" for="ch" forName="composite" refType="h"/>
      <dgm:constr type="sp" refType="w" refFor="ch" refForName="composite" op="equ" fact="0.05"/>
      <dgm:constr type="w" for="ch" forName="sibTrans" refType="h" refFor="ch" refForName="composite" op="equ" fact="0.04"/>
    </dgm:constrLst>
    <dgm:forEach name="nodesForEach" axis="ch" ptType="node" cnt="7">
      <dgm:layoutNode name="composite">
        <dgm:alg type="composite">
          <dgm:param type="ar" val="0.8"/>
        </dgm:alg>
        <dgm:choose name="Name4">
          <dgm:if name="Name5" func="var" arg="dir" op="equ" val="norm">
            <dgm:constrLst>
              <dgm:constr type="l" for="ch" forName="Child" refType="w" fact="0.29"/>
              <dgm:constr type="t" for="ch" forName="Child" refType="h" fact="0.192"/>
              <dgm:constr type="w" for="ch" forName="Child" refType="w" fact="0.71"/>
              <dgm:constr type="h" for="ch" forName="Child" refType="h" fact="0.808"/>
              <dgm:constr type="l" for="ch" forName="Parent" refType="w" fact="0.29"/>
              <dgm:constr type="t" for="ch" forName="Parent" refType="h" fact="0"/>
              <dgm:constr type="w" for="ch" forName="Parent" refType="w" fact="0.71"/>
              <dgm:constr type="h" for="ch" forName="Parent" refType="h" fact="0.192"/>
              <dgm:constr type="l" for="ch" forName="BackAccent" refType="w" fact="0"/>
              <dgm:constr type="t" for="ch" forName="BackAccent" refType="h" fact="0"/>
              <dgm:constr type="w" for="ch" forName="BackAccent" refType="w" fact="0.24"/>
              <dgm:constr type="h" for="ch" forName="BackAccent" refType="h" fact="0.192"/>
              <dgm:constr type="l" for="ch" forName="Accent" refType="w" fact="0.024"/>
              <dgm:constr type="t" for="ch" forName="Accent" refType="h" fact="0.0192"/>
              <dgm:constr type="w" for="ch" forName="Accent" refType="w" fact="0.192"/>
              <dgm:constr type="h" for="ch" forName="Accent" refType="h" fact="0.1536"/>
            </dgm:constrLst>
          </dgm:if>
          <dgm:else name="Name6">
            <dgm:constrLst>
              <dgm:constr type="r" for="ch" forName="Child" refType="w" fact="0.71"/>
              <dgm:constr type="t" for="ch" forName="Child" refType="h" fact="0.192"/>
              <dgm:constr type="w" for="ch" forName="Child" refType="w" fact="0.71"/>
              <dgm:constr type="h" for="ch" forName="Child" refType="h" fact="0.808"/>
              <dgm:constr type="r" for="ch" forName="Parent" refType="w" fact="0.71"/>
              <dgm:constr type="t" for="ch" forName="Parent" refType="h" fact="0"/>
              <dgm:constr type="w" for="ch" forName="Parent" refType="w" fact="0.71"/>
              <dgm:constr type="h" for="ch" forName="Parent" refType="h" fact="0.192"/>
              <dgm:constr type="r" for="ch" forName="BackAccent" refType="w"/>
              <dgm:constr type="t" for="ch" forName="BackAccent" refType="h" fact="0"/>
              <dgm:constr type="w" for="ch" forName="BackAccent" refType="w" fact="0.24"/>
              <dgm:constr type="h" for="ch" forName="BackAccent" refType="h" fact="0.192"/>
              <dgm:constr type="r" for="ch" forName="Accent" refType="w" fact="0.976"/>
              <dgm:constr type="t" for="ch" forName="Accent" refType="h" fact="0.0192"/>
              <dgm:constr type="w" for="ch" forName="Accent" refType="w" fact="0.192"/>
              <dgm:constr type="h" for="ch" forName="Accent" refType="h" fact="0.1536"/>
            </dgm:constrLst>
          </dgm:else>
        </dgm:choose>
        <dgm:layoutNode name="BackAccent" styleLbl="bgShp">
          <dgm:alg type="sp"/>
          <dgm:shape xmlns:r="http://schemas.openxmlformats.org/officeDocument/2006/relationships" type="ellipse" r:blip="">
            <dgm:adjLst/>
          </dgm:shape>
          <dgm:presOf/>
        </dgm:layoutNode>
        <dgm:layoutNode name="Accent" styleLbl="alignNode1">
          <dgm:alg type="sp"/>
          <dgm:choose name="Name7">
            <dgm:if name="Name8" axis="precedSib" ptType="node" func="cnt" op="equ" val="0">
              <dgm:choose name="Name9">
                <dgm:if name="Name10" axis="followSib" ptType="node" func="cnt" op="equ" val="0">
                  <dgm:shape xmlns:r="http://schemas.openxmlformats.org/officeDocument/2006/relationships" type="chord" r:blip="">
                    <dgm:adjLst>
                      <dgm:adj idx="1" val="-90"/>
                      <dgm:adj idx="2" val="-90"/>
                    </dgm:adjLst>
                  </dgm:shape>
                </dgm:if>
                <dgm:if name="Name11" axis="followSib" ptType="node" func="cnt" op="equ" val="1">
                  <dgm:shape xmlns:r="http://schemas.openxmlformats.org/officeDocument/2006/relationships" type="chord" r:blip="">
                    <dgm:adjLst>
                      <dgm:adj idx="1" val="0"/>
                      <dgm:adj idx="2" val="180"/>
                    </dgm:adjLst>
                  </dgm:shape>
                </dgm:if>
                <dgm:if name="Name12" axis="followSib" ptType="node" func="cnt" op="equ" val="2">
                  <dgm:shape xmlns:r="http://schemas.openxmlformats.org/officeDocument/2006/relationships" type="chord" r:blip="">
                    <dgm:adjLst>
                      <dgm:adj idx="1" val="19.4712"/>
                      <dgm:adj idx="2" val="160.5288"/>
                    </dgm:adjLst>
                  </dgm:shape>
                </dgm:if>
                <dgm:if name="Name13" axis="followSib" ptType="node" func="cnt" op="equ" val="3">
                  <dgm:shape xmlns:r="http://schemas.openxmlformats.org/officeDocument/2006/relationships" type="chord" r:blip="">
                    <dgm:adjLst>
                      <dgm:adj idx="1" val="30"/>
                      <dgm:adj idx="2" val="150"/>
                    </dgm:adjLst>
                  </dgm:shape>
                </dgm:if>
                <dgm:if name="Name14" axis="followSib" ptType="node" func="cnt" op="equ" val="4">
                  <dgm:shape xmlns:r="http://schemas.openxmlformats.org/officeDocument/2006/relationships" type="chord" r:blip="">
                    <dgm:adjLst>
                      <dgm:adj idx="1" val="38.8699"/>
                      <dgm:adj idx="2" val="143.1301"/>
                    </dgm:adjLst>
                  </dgm:shape>
                </dgm:if>
                <dgm:if name="Name15" axis="followSib" ptType="node" func="cnt" op="equ" val="5">
                  <dgm:shape xmlns:r="http://schemas.openxmlformats.org/officeDocument/2006/relationships" type="chord" r:blip="">
                    <dgm:adjLst>
                      <dgm:adj idx="1" val="41.8103"/>
                      <dgm:adj idx="2" val="138.1897"/>
                    </dgm:adjLst>
                  </dgm:shape>
                </dgm:if>
                <dgm:else name="Name16">
                  <dgm:shape xmlns:r="http://schemas.openxmlformats.org/officeDocument/2006/relationships" type="chord" r:blip="">
                    <dgm:adjLst>
                      <dgm:adj idx="1" val="45.5847"/>
                      <dgm:adj idx="2" val="134.4153"/>
                    </dgm:adjLst>
                  </dgm:shape>
                </dgm:else>
              </dgm:choose>
            </dgm:if>
            <dgm:if name="Name17" axis="precedSib" ptType="node" func="cnt" op="equ" val="1">
              <dgm:choose name="Name18">
                <dgm:if name="Name19" axis="followSib" ptType="node" func="cnt" op="equ" val="0">
                  <dgm:shape xmlns:r="http://schemas.openxmlformats.org/officeDocument/2006/relationships" type="chord" r:blip="">
                    <dgm:adjLst>
                      <dgm:adj idx="1" val="-90"/>
                      <dgm:adj idx="2" val="-90"/>
                    </dgm:adjLst>
                  </dgm:shape>
                </dgm:if>
                <dgm:if name="Name20" axis="followSib" ptType="node" func="cnt" op="equ" val="1">
                  <dgm:shape xmlns:r="http://schemas.openxmlformats.org/officeDocument/2006/relationships" type="chord" r:blip="">
                    <dgm:adjLst>
                      <dgm:adj idx="1" val="-19.4712"/>
                      <dgm:adj idx="2" val="-160.5288"/>
                    </dgm:adjLst>
                  </dgm:shape>
                </dgm:if>
                <dgm:if name="Name21" axis="followSib" ptType="node" func="cnt" op="equ" val="2">
                  <dgm:shape xmlns:r="http://schemas.openxmlformats.org/officeDocument/2006/relationships" type="chord" r:blip="">
                    <dgm:adjLst>
                      <dgm:adj idx="1" val="0"/>
                      <dgm:adj idx="2" val="180"/>
                    </dgm:adjLst>
                  </dgm:shape>
                </dgm:if>
                <dgm:if name="Name22" axis="followSib" ptType="node" func="cnt" op="equ" val="3">
                  <dgm:shape xmlns:r="http://schemas.openxmlformats.org/officeDocument/2006/relationships" type="chord" r:blip="">
                    <dgm:adjLst>
                      <dgm:adj idx="1" val="11.537"/>
                      <dgm:adj idx="2" val="168.463"/>
                    </dgm:adjLst>
                  </dgm:shape>
                </dgm:if>
                <dgm:if name="Name23" axis="followSib" ptType="node" func="cnt" op="equ" val="4">
                  <dgm:shape xmlns:r="http://schemas.openxmlformats.org/officeDocument/2006/relationships" type="chord" r:blip="">
                    <dgm:adjLst>
                      <dgm:adj idx="1" val="19.4712"/>
                      <dgm:adj idx="2" val="160.5288"/>
                    </dgm:adjLst>
                  </dgm:shape>
                </dgm:if>
                <dgm:else name="Name24">
                  <dgm:shape xmlns:r="http://schemas.openxmlformats.org/officeDocument/2006/relationships" type="chord" r:blip="">
                    <dgm:adjLst>
                      <dgm:adj idx="1" val="25.3769"/>
                      <dgm:adj idx="2" val="154.6231"/>
                    </dgm:adjLst>
                  </dgm:shape>
                </dgm:else>
              </dgm:choose>
            </dgm:if>
            <dgm:if name="Name25" axis="precedSib" ptType="node" func="cnt" op="equ" val="2">
              <dgm:choose name="Name26">
                <dgm:if name="Name27" axis="followSib" ptType="node" func="cnt" op="equ" val="0">
                  <dgm:shape xmlns:r="http://schemas.openxmlformats.org/officeDocument/2006/relationships" type="chord" r:blip="">
                    <dgm:adjLst>
                      <dgm:adj idx="1" val="-90"/>
                      <dgm:adj idx="2" val="-90"/>
                    </dgm:adjLst>
                  </dgm:shape>
                </dgm:if>
                <dgm:if name="Name28" axis="followSib" ptType="node" func="cnt" op="equ" val="1">
                  <dgm:shape xmlns:r="http://schemas.openxmlformats.org/officeDocument/2006/relationships" type="chord" r:blip="">
                    <dgm:adjLst>
                      <dgm:adj idx="1" val="-30"/>
                      <dgm:adj idx="2" val="-150"/>
                    </dgm:adjLst>
                  </dgm:shape>
                </dgm:if>
                <dgm:if name="Name29" axis="followSib" ptType="node" func="cnt" op="equ" val="2">
                  <dgm:shape xmlns:r="http://schemas.openxmlformats.org/officeDocument/2006/relationships" type="chord" r:blip="">
                    <dgm:adjLst>
                      <dgm:adj idx="1" val="-11.537"/>
                      <dgm:adj idx="2" val="-168.463"/>
                    </dgm:adjLst>
                  </dgm:shape>
                </dgm:if>
                <dgm:if name="Name30" axis="followSib" ptType="node" func="cnt" op="equ" val="3">
                  <dgm:shape xmlns:r="http://schemas.openxmlformats.org/officeDocument/2006/relationships" type="chord" r:blip="">
                    <dgm:adjLst>
                      <dgm:adj idx="1" val="0"/>
                      <dgm:adj idx="2" val="180"/>
                    </dgm:adjLst>
                  </dgm:shape>
                </dgm:if>
                <dgm:else name="Name31">
                  <dgm:shape xmlns:r="http://schemas.openxmlformats.org/officeDocument/2006/relationships" type="chord" r:blip="">
                    <dgm:adjLst>
                      <dgm:adj idx="1" val="8.2133"/>
                      <dgm:adj idx="2" val="171.7867"/>
                    </dgm:adjLst>
                  </dgm:shape>
                </dgm:else>
              </dgm:choose>
            </dgm:if>
            <dgm:if name="Name32" axis="precedSib" ptType="node" func="cnt" op="equ" val="3">
              <dgm:choose name="Name33">
                <dgm:if name="Name34" axis="followSib" ptType="node" func="cnt" op="equ" val="0">
                  <dgm:shape xmlns:r="http://schemas.openxmlformats.org/officeDocument/2006/relationships" type="chord" r:blip="">
                    <dgm:adjLst>
                      <dgm:adj idx="1" val="-90"/>
                      <dgm:adj idx="2" val="-90"/>
                    </dgm:adjLst>
                  </dgm:shape>
                </dgm:if>
                <dgm:if name="Name35" axis="followSib" ptType="node" func="cnt" op="equ" val="1">
                  <dgm:shape xmlns:r="http://schemas.openxmlformats.org/officeDocument/2006/relationships" type="chord" r:blip="">
                    <dgm:adjLst>
                      <dgm:adj idx="1" val="-38.8699"/>
                      <dgm:adj idx="2" val="-143.1301"/>
                    </dgm:adjLst>
                  </dgm:shape>
                </dgm:if>
                <dgm:if name="Name36" axis="followSib" ptType="node" func="cnt" op="equ" val="2">
                  <dgm:shape xmlns:r="http://schemas.openxmlformats.org/officeDocument/2006/relationships" type="chord" r:blip="">
                    <dgm:adjLst>
                      <dgm:adj idx="1" val="-19.4712"/>
                      <dgm:adj idx="2" val="-160.5288"/>
                    </dgm:adjLst>
                  </dgm:shape>
                </dgm:if>
                <dgm:else name="Name37">
                  <dgm:shape xmlns:r="http://schemas.openxmlformats.org/officeDocument/2006/relationships" type="chord" r:blip="">
                    <dgm:adjLst>
                      <dgm:adj idx="1" val="-8.2133"/>
                      <dgm:adj idx="2" val="-171.7867"/>
                    </dgm:adjLst>
                  </dgm:shape>
                </dgm:else>
              </dgm:choose>
            </dgm:if>
            <dgm:if name="Name38" axis="precedSib" ptType="node" func="cnt" op="equ" val="4">
              <dgm:choose name="Name39">
                <dgm:if name="Name40" axis="followSib" ptType="node" func="cnt" op="equ" val="0">
                  <dgm:shape xmlns:r="http://schemas.openxmlformats.org/officeDocument/2006/relationships" type="chord" r:blip="">
                    <dgm:adjLst>
                      <dgm:adj idx="1" val="-90"/>
                      <dgm:adj idx="2" val="-90"/>
                    </dgm:adjLst>
                  </dgm:shape>
                </dgm:if>
                <dgm:if name="Name41" axis="followSib" ptType="node" func="cnt" op="equ" val="1">
                  <dgm:shape xmlns:r="http://schemas.openxmlformats.org/officeDocument/2006/relationships" type="chord" r:blip="">
                    <dgm:adjLst>
                      <dgm:adj idx="1" val="-41.8103"/>
                      <dgm:adj idx="2" val="-138.1897"/>
                    </dgm:adjLst>
                  </dgm:shape>
                </dgm:if>
                <dgm:else name="Name42">
                  <dgm:shape xmlns:r="http://schemas.openxmlformats.org/officeDocument/2006/relationships" type="chord" r:blip="">
                    <dgm:adjLst>
                      <dgm:adj idx="1" val="-25.3769"/>
                      <dgm:adj idx="2" val="-154.6231"/>
                    </dgm:adjLst>
                  </dgm:shape>
                </dgm:else>
              </dgm:choose>
            </dgm:if>
            <dgm:if name="Name43" axis="precedSib" ptType="node" func="cnt" op="equ" val="5">
              <dgm:choose name="Name44">
                <dgm:if name="Name45" axis="followSib" ptType="node" func="cnt" op="equ" val="0">
                  <dgm:shape xmlns:r="http://schemas.openxmlformats.org/officeDocument/2006/relationships" type="chord" r:blip="">
                    <dgm:adjLst>
                      <dgm:adj idx="1" val="-90"/>
                      <dgm:adj idx="2" val="-90"/>
                    </dgm:adjLst>
                  </dgm:shape>
                </dgm:if>
                <dgm:else name="Name46">
                  <dgm:shape xmlns:r="http://schemas.openxmlformats.org/officeDocument/2006/relationships" type="chord" r:blip="">
                    <dgm:adjLst>
                      <dgm:adj idx="1" val="-45.5847"/>
                      <dgm:adj idx="2" val="-134.4153"/>
                    </dgm:adjLst>
                  </dgm:shape>
                </dgm:else>
              </dgm:choose>
            </dgm:if>
            <dgm:else name="Name47">
              <dgm:shape xmlns:r="http://schemas.openxmlformats.org/officeDocument/2006/relationships" type="chord" r:blip="">
                <dgm:adjLst>
                  <dgm:adj idx="1" val="-90"/>
                  <dgm:adj idx="2" val="-90"/>
                </dgm:adjLst>
              </dgm:shape>
            </dgm:else>
          </dgm:choose>
          <dgm:presOf/>
        </dgm:layoutNode>
        <dgm:layoutNode name="Child" styleLbl="revTx">
          <dgm:varLst>
            <dgm:chMax val="0"/>
            <dgm:chPref val="0"/>
            <dgm:bulletEnabled val="1"/>
          </dgm:varLst>
          <dgm:choose name="Name48">
            <dgm:if name="Name49" func="var" arg="dir" op="equ" val="norm">
              <dgm:alg type="tx">
                <dgm:param type="parTxLTRAlign" val="l"/>
                <dgm:param type="parTxRTLAlign" val="l"/>
                <dgm:param type="txAnchorVert" val="t"/>
              </dgm:alg>
            </dgm:if>
            <dgm:else name="Name50">
              <dgm:alg type="tx">
                <dgm:param type="parTxLTRAlign" val="r"/>
                <dgm:param type="parTxRTLAlign" val="r"/>
                <dgm:param type="txAnchorVert" val="t"/>
              </dgm:alg>
            </dgm:else>
          </dgm:choose>
          <dgm:choose name="Name51">
            <dgm:if name="Name52" axis="ch" ptType="node" func="cnt" op="gte" val="1">
              <dgm:shape xmlns:r="http://schemas.openxmlformats.org/officeDocument/2006/relationships" type="rect" r:blip="">
                <dgm:adjLst/>
              </dgm:shape>
            </dgm:if>
            <dgm:else name="Name53">
              <dgm:shape xmlns:r="http://schemas.openxmlformats.org/officeDocument/2006/relationships" type="rect" r:blip="" hideGeom="1">
                <dgm:adjLst/>
              </dgm:shape>
            </dgm:else>
          </dgm:choose>
          <dgm:choose name="Name54">
            <dgm:if name="Name55" axis="ch" ptType="node" func="cnt" op="gte" val="1">
              <dgm:presOf axis="des" ptType="node"/>
            </dgm:if>
            <dgm:else name="Name56">
              <dgm:presOf/>
            </dgm:else>
          </dgm:choose>
          <dgm:constrLst>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Parent" styleLbl="revTx">
          <dgm:varLst>
            <dgm:chMax val="1"/>
            <dgm:chPref val="1"/>
            <dgm:bulletEnabled val="1"/>
          </dgm:varLst>
          <dgm:choose name="Name57">
            <dgm:if name="Name58" func="var" arg="dir" op="equ" val="norm">
              <dgm:alg type="tx">
                <dgm:param type="parTxLTRAlign" val="l"/>
                <dgm:param type="parTxRTLAlign" val="l"/>
                <dgm:param type="shpTxLTRAlignCh" val="l"/>
                <dgm:param type="shpTxRTLAlignCh" val="l"/>
                <dgm:param type="txAnchorVert" val="b"/>
                <dgm:param type="txAnchorVertCh" val="b"/>
              </dgm:alg>
            </dgm:if>
            <dgm:else name="Name59">
              <dgm:alg type="tx">
                <dgm:param type="parTxLTRAlign" val="r"/>
                <dgm:param type="parTxRTLAlign" val="r"/>
                <dgm:param type="shpTxLTRAlignCh" val="r"/>
                <dgm:param type="shpTxRTLAlignCh" val="r"/>
                <dgm:param type="txAnchorVert" val="b"/>
                <dgm:param type="txAnchorVertCh" val="b"/>
              </dgm:alg>
            </dgm:else>
          </dgm:choose>
          <dgm:shape xmlns:r="http://schemas.openxmlformats.org/officeDocument/2006/relationships" type="rect" r:blip="">
            <dgm:adjLst/>
          </dgm:shape>
          <dgm:presOf axis="self" ptType="node"/>
          <dgm:constrLst>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dgm:forEach name="sibTransForEach" axis="followSib" ptType="sibTrans" cnt="1">
        <dgm:layoutNode name="sibTrans">
          <dgm:alg type="sp"/>
          <dgm:shape xmlns:r="http://schemas.openxmlformats.org/officeDocument/2006/relationships" r:blip="">
            <dgm:adjLst/>
          </dgm:shap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B95F0D85-16A5-4395-A1DF-378643B7C2E6}" type="datetimeFigureOut">
              <a:rPr lang="en-US" smtClean="0"/>
              <a:t>31-Mar-20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AC910AA-DDDE-4F03-800D-0D3857780DD3}" type="slidenum">
              <a:rPr lang="en-US" smtClean="0"/>
              <a:t>‹#›</a:t>
            </a:fld>
            <a:endParaRPr lang="en-US"/>
          </a:p>
        </p:txBody>
      </p:sp>
    </p:spTree>
    <p:extLst>
      <p:ext uri="{BB962C8B-B14F-4D97-AF65-F5344CB8AC3E}">
        <p14:creationId xmlns:p14="http://schemas.microsoft.com/office/powerpoint/2010/main" val="396931150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95F0D85-16A5-4395-A1DF-378643B7C2E6}" type="datetimeFigureOut">
              <a:rPr lang="en-US" smtClean="0"/>
              <a:t>31-Mar-20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AC910AA-DDDE-4F03-800D-0D3857780DD3}" type="slidenum">
              <a:rPr lang="en-US" smtClean="0"/>
              <a:t>‹#›</a:t>
            </a:fld>
            <a:endParaRPr lang="en-US"/>
          </a:p>
        </p:txBody>
      </p:sp>
    </p:spTree>
    <p:extLst>
      <p:ext uri="{BB962C8B-B14F-4D97-AF65-F5344CB8AC3E}">
        <p14:creationId xmlns:p14="http://schemas.microsoft.com/office/powerpoint/2010/main" val="11379565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95F0D85-16A5-4395-A1DF-378643B7C2E6}" type="datetimeFigureOut">
              <a:rPr lang="en-US" smtClean="0"/>
              <a:t>31-Mar-20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AC910AA-DDDE-4F03-800D-0D3857780DD3}" type="slidenum">
              <a:rPr lang="en-US" smtClean="0"/>
              <a:t>‹#›</a:t>
            </a:fld>
            <a:endParaRPr lang="en-US"/>
          </a:p>
        </p:txBody>
      </p:sp>
    </p:spTree>
    <p:extLst>
      <p:ext uri="{BB962C8B-B14F-4D97-AF65-F5344CB8AC3E}">
        <p14:creationId xmlns:p14="http://schemas.microsoft.com/office/powerpoint/2010/main" val="36830204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95F0D85-16A5-4395-A1DF-378643B7C2E6}" type="datetimeFigureOut">
              <a:rPr lang="en-US" smtClean="0"/>
              <a:t>31-Mar-20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AC910AA-DDDE-4F03-800D-0D3857780DD3}" type="slidenum">
              <a:rPr lang="en-US" smtClean="0"/>
              <a:t>‹#›</a:t>
            </a:fld>
            <a:endParaRPr lang="en-US"/>
          </a:p>
        </p:txBody>
      </p:sp>
    </p:spTree>
    <p:extLst>
      <p:ext uri="{BB962C8B-B14F-4D97-AF65-F5344CB8AC3E}">
        <p14:creationId xmlns:p14="http://schemas.microsoft.com/office/powerpoint/2010/main" val="167644410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95F0D85-16A5-4395-A1DF-378643B7C2E6}" type="datetimeFigureOut">
              <a:rPr lang="en-US" smtClean="0"/>
              <a:t>31-Mar-20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AC910AA-DDDE-4F03-800D-0D3857780DD3}" type="slidenum">
              <a:rPr lang="en-US" smtClean="0"/>
              <a:t>‹#›</a:t>
            </a:fld>
            <a:endParaRPr lang="en-US"/>
          </a:p>
        </p:txBody>
      </p:sp>
    </p:spTree>
    <p:extLst>
      <p:ext uri="{BB962C8B-B14F-4D97-AF65-F5344CB8AC3E}">
        <p14:creationId xmlns:p14="http://schemas.microsoft.com/office/powerpoint/2010/main" val="1922710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B95F0D85-16A5-4395-A1DF-378643B7C2E6}" type="datetimeFigureOut">
              <a:rPr lang="en-US" smtClean="0"/>
              <a:t>31-Mar-20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AC910AA-DDDE-4F03-800D-0D3857780DD3}" type="slidenum">
              <a:rPr lang="en-US" smtClean="0"/>
              <a:t>‹#›</a:t>
            </a:fld>
            <a:endParaRPr lang="en-US"/>
          </a:p>
        </p:txBody>
      </p:sp>
    </p:spTree>
    <p:extLst>
      <p:ext uri="{BB962C8B-B14F-4D97-AF65-F5344CB8AC3E}">
        <p14:creationId xmlns:p14="http://schemas.microsoft.com/office/powerpoint/2010/main" val="2499356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B95F0D85-16A5-4395-A1DF-378643B7C2E6}" type="datetimeFigureOut">
              <a:rPr lang="en-US" smtClean="0"/>
              <a:t>31-Mar-20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AC910AA-DDDE-4F03-800D-0D3857780DD3}" type="slidenum">
              <a:rPr lang="en-US" smtClean="0"/>
              <a:t>‹#›</a:t>
            </a:fld>
            <a:endParaRPr lang="en-US"/>
          </a:p>
        </p:txBody>
      </p:sp>
    </p:spTree>
    <p:extLst>
      <p:ext uri="{BB962C8B-B14F-4D97-AF65-F5344CB8AC3E}">
        <p14:creationId xmlns:p14="http://schemas.microsoft.com/office/powerpoint/2010/main" val="34343270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B95F0D85-16A5-4395-A1DF-378643B7C2E6}" type="datetimeFigureOut">
              <a:rPr lang="en-US" smtClean="0"/>
              <a:t>31-Mar-20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AC910AA-DDDE-4F03-800D-0D3857780DD3}" type="slidenum">
              <a:rPr lang="en-US" smtClean="0"/>
              <a:t>‹#›</a:t>
            </a:fld>
            <a:endParaRPr lang="en-US"/>
          </a:p>
        </p:txBody>
      </p:sp>
    </p:spTree>
    <p:extLst>
      <p:ext uri="{BB962C8B-B14F-4D97-AF65-F5344CB8AC3E}">
        <p14:creationId xmlns:p14="http://schemas.microsoft.com/office/powerpoint/2010/main" val="6406115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95F0D85-16A5-4395-A1DF-378643B7C2E6}" type="datetimeFigureOut">
              <a:rPr lang="en-US" smtClean="0"/>
              <a:t>31-Mar-20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AC910AA-DDDE-4F03-800D-0D3857780DD3}" type="slidenum">
              <a:rPr lang="en-US" smtClean="0"/>
              <a:t>‹#›</a:t>
            </a:fld>
            <a:endParaRPr lang="en-US"/>
          </a:p>
        </p:txBody>
      </p:sp>
    </p:spTree>
    <p:extLst>
      <p:ext uri="{BB962C8B-B14F-4D97-AF65-F5344CB8AC3E}">
        <p14:creationId xmlns:p14="http://schemas.microsoft.com/office/powerpoint/2010/main" val="147464413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B95F0D85-16A5-4395-A1DF-378643B7C2E6}" type="datetimeFigureOut">
              <a:rPr lang="en-US" smtClean="0"/>
              <a:t>31-Mar-20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AC910AA-DDDE-4F03-800D-0D3857780DD3}" type="slidenum">
              <a:rPr lang="en-US" smtClean="0"/>
              <a:t>‹#›</a:t>
            </a:fld>
            <a:endParaRPr lang="en-US"/>
          </a:p>
        </p:txBody>
      </p:sp>
    </p:spTree>
    <p:extLst>
      <p:ext uri="{BB962C8B-B14F-4D97-AF65-F5344CB8AC3E}">
        <p14:creationId xmlns:p14="http://schemas.microsoft.com/office/powerpoint/2010/main" val="54710823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B95F0D85-16A5-4395-A1DF-378643B7C2E6}" type="datetimeFigureOut">
              <a:rPr lang="en-US" smtClean="0"/>
              <a:t>31-Mar-20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AC910AA-DDDE-4F03-800D-0D3857780DD3}" type="slidenum">
              <a:rPr lang="en-US" smtClean="0"/>
              <a:t>‹#›</a:t>
            </a:fld>
            <a:endParaRPr lang="en-US"/>
          </a:p>
        </p:txBody>
      </p:sp>
    </p:spTree>
    <p:extLst>
      <p:ext uri="{BB962C8B-B14F-4D97-AF65-F5344CB8AC3E}">
        <p14:creationId xmlns:p14="http://schemas.microsoft.com/office/powerpoint/2010/main" val="42852876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95F0D85-16A5-4395-A1DF-378643B7C2E6}" type="datetimeFigureOut">
              <a:rPr lang="en-US" smtClean="0"/>
              <a:t>31-Mar-20</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AC910AA-DDDE-4F03-800D-0D3857780DD3}" type="slidenum">
              <a:rPr lang="en-US" smtClean="0"/>
              <a:t>‹#›</a:t>
            </a:fld>
            <a:endParaRPr lang="en-US"/>
          </a:p>
        </p:txBody>
      </p:sp>
    </p:spTree>
    <p:extLst>
      <p:ext uri="{BB962C8B-B14F-4D97-AF65-F5344CB8AC3E}">
        <p14:creationId xmlns:p14="http://schemas.microsoft.com/office/powerpoint/2010/main" val="208335013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diagramLayout" Target="../diagrams/layout1.xml"/><Relationship Id="rId7" Type="http://schemas.openxmlformats.org/officeDocument/2006/relationships/image" Target="../media/image1.png"/><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 Id="rId9" Type="http://schemas.openxmlformats.org/officeDocument/2006/relationships/image" Target="../media/image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ka-GE" dirty="0" smtClean="0"/>
              <a:t>სამედიცინო სერვისების ორგანიზება კოვიდ19-ის მართვის მიზნით</a:t>
            </a:r>
            <a:endParaRPr lang="en-US" dirty="0"/>
          </a:p>
        </p:txBody>
      </p:sp>
      <p:sp>
        <p:nvSpPr>
          <p:cNvPr id="3" name="Subtitle 2"/>
          <p:cNvSpPr>
            <a:spLocks noGrp="1"/>
          </p:cNvSpPr>
          <p:nvPr>
            <p:ph type="subTitle" idx="1"/>
          </p:nvPr>
        </p:nvSpPr>
        <p:spPr/>
        <p:txBody>
          <a:bodyPr/>
          <a:lstStyle/>
          <a:p>
            <a:endParaRPr lang="en-US"/>
          </a:p>
        </p:txBody>
      </p:sp>
    </p:spTree>
    <p:extLst>
      <p:ext uri="{BB962C8B-B14F-4D97-AF65-F5344CB8AC3E}">
        <p14:creationId xmlns:p14="http://schemas.microsoft.com/office/powerpoint/2010/main" val="405326431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77240" y="222885"/>
            <a:ext cx="10515600" cy="1325563"/>
          </a:xfrm>
        </p:spPr>
        <p:txBody>
          <a:bodyPr/>
          <a:lstStyle/>
          <a:p>
            <a:r>
              <a:rPr lang="ka-GE" dirty="0" smtClean="0"/>
              <a:t>განმარტებები</a:t>
            </a:r>
            <a:endParaRPr lang="en-US" dirty="0"/>
          </a:p>
        </p:txBody>
      </p:sp>
      <p:sp>
        <p:nvSpPr>
          <p:cNvPr id="3" name="Content Placeholder 2"/>
          <p:cNvSpPr>
            <a:spLocks noGrp="1"/>
          </p:cNvSpPr>
          <p:nvPr>
            <p:ph idx="1"/>
          </p:nvPr>
        </p:nvSpPr>
        <p:spPr>
          <a:xfrm>
            <a:off x="797560" y="1530985"/>
            <a:ext cx="10515600" cy="4351338"/>
          </a:xfrm>
        </p:spPr>
        <p:txBody>
          <a:bodyPr>
            <a:normAutofit fontScale="62500" lnSpcReduction="20000"/>
          </a:bodyPr>
          <a:lstStyle/>
          <a:p>
            <a:r>
              <a:rPr lang="ka-GE" dirty="0" smtClean="0"/>
              <a:t>ცხელების </a:t>
            </a:r>
            <a:r>
              <a:rPr lang="ka-GE" dirty="0" smtClean="0"/>
              <a:t>კლინიკა</a:t>
            </a:r>
            <a:r>
              <a:rPr lang="ka-GE" dirty="0" smtClean="0"/>
              <a:t>/</a:t>
            </a:r>
            <a:r>
              <a:rPr lang="ka-GE" dirty="0" smtClean="0"/>
              <a:t>კლინიკა - </a:t>
            </a:r>
            <a:r>
              <a:rPr lang="ka-GE" dirty="0" smtClean="0"/>
              <a:t>ცხელების </a:t>
            </a:r>
            <a:r>
              <a:rPr lang="ka-GE" dirty="0"/>
              <a:t>მქონე პაციენტების </a:t>
            </a:r>
            <a:r>
              <a:rPr lang="ka-GE" dirty="0" smtClean="0"/>
              <a:t>მისაღებად</a:t>
            </a:r>
            <a:r>
              <a:rPr lang="ka-GE" dirty="0"/>
              <a:t> </a:t>
            </a:r>
            <a:r>
              <a:rPr lang="ka-GE" dirty="0" smtClean="0"/>
              <a:t>სრულად მობილიზებული სამედიცინო დაწესებულება </a:t>
            </a:r>
            <a:r>
              <a:rPr lang="ka-GE" dirty="0"/>
              <a:t>ინფექციის კონტროლის ზომების სრულად დაცვით</a:t>
            </a:r>
            <a:r>
              <a:rPr lang="ka-GE" dirty="0" smtClean="0"/>
              <a:t>, რომელიც ახორციელებს </a:t>
            </a:r>
            <a:r>
              <a:rPr lang="ka-GE" dirty="0" smtClean="0"/>
              <a:t> </a:t>
            </a:r>
            <a:r>
              <a:rPr lang="ka-GE" dirty="0" smtClean="0"/>
              <a:t>ცხელებით </a:t>
            </a:r>
            <a:r>
              <a:rPr lang="ka-GE" dirty="0"/>
              <a:t>მიმდინარე ყველა შემთხვევის </a:t>
            </a:r>
            <a:r>
              <a:rPr lang="ka-GE" dirty="0" smtClean="0"/>
              <a:t>ტრიაჟს, დიაგნოსტირებას, მკურნალობის </a:t>
            </a:r>
            <a:r>
              <a:rPr lang="ka-GE" dirty="0"/>
              <a:t>შემდგომი ტაქტიკის </a:t>
            </a:r>
            <a:r>
              <a:rPr lang="ka-GE" dirty="0" smtClean="0"/>
              <a:t>განსაზღვრას, </a:t>
            </a:r>
            <a:r>
              <a:rPr lang="ka-GE" dirty="0"/>
              <a:t>ცხელებით მიმდინარე შემთხვევების  სამედიცინო მომსახურებას/მართვას</a:t>
            </a:r>
            <a:r>
              <a:rPr lang="ka-GE" dirty="0" smtClean="0"/>
              <a:t> და </a:t>
            </a:r>
            <a:r>
              <a:rPr lang="ka-GE" dirty="0"/>
              <a:t>COVID-19 </a:t>
            </a:r>
            <a:r>
              <a:rPr lang="ka-GE" dirty="0" smtClean="0"/>
              <a:t>-ის </a:t>
            </a:r>
            <a:r>
              <a:rPr lang="ka-GE" dirty="0"/>
              <a:t>დადასტურებული შემთხვევის რეფერალს შესაბამის სამედიცინო </a:t>
            </a:r>
            <a:r>
              <a:rPr lang="ka-GE" dirty="0" smtClean="0"/>
              <a:t>დაწესებულებაში</a:t>
            </a:r>
            <a:endParaRPr lang="ka-GE" dirty="0"/>
          </a:p>
          <a:p>
            <a:r>
              <a:rPr lang="ka-GE" dirty="0"/>
              <a:t>კოვიდ 19 </a:t>
            </a:r>
            <a:r>
              <a:rPr lang="ka-GE" dirty="0" smtClean="0"/>
              <a:t>კლინიკა - სრულად მობილიზებული სამედიცინო დაწესებულება, რომელიც  ახორციელებს ახალი </a:t>
            </a:r>
            <a:r>
              <a:rPr lang="ka-GE" dirty="0"/>
              <a:t>კორონავირუსით (</a:t>
            </a:r>
            <a:r>
              <a:rPr lang="en-US" dirty="0"/>
              <a:t>SARS-CoV-2) </a:t>
            </a:r>
            <a:r>
              <a:rPr lang="ka-GE" dirty="0"/>
              <a:t>გამოწვეული ინფექციის (</a:t>
            </a:r>
            <a:r>
              <a:rPr lang="en-US" dirty="0"/>
              <a:t>COVID-19)</a:t>
            </a:r>
            <a:r>
              <a:rPr lang="ka-GE" dirty="0"/>
              <a:t> საეჭვო და/ან დადასტურებულ შემთხვევების </a:t>
            </a:r>
            <a:r>
              <a:rPr lang="ka-GE" dirty="0" smtClean="0"/>
              <a:t>დიაგნოსტირებასა </a:t>
            </a:r>
            <a:r>
              <a:rPr lang="ka-GE" dirty="0"/>
              <a:t>და </a:t>
            </a:r>
            <a:r>
              <a:rPr lang="ka-GE" dirty="0" smtClean="0"/>
              <a:t>მართვას</a:t>
            </a:r>
          </a:p>
          <a:p>
            <a:r>
              <a:rPr lang="ka-GE" dirty="0" smtClean="0"/>
              <a:t>„ონლაინ კლინიკა“ პირველადი ჯანდაცვის ცენტრში - გულისხმობს სიცხის, სუნთქვის გაძნელებისა და სხვა რესპირატორული სიმპტომების შემთხვევაში 112-ზე შემოსული ზარის შერჩეული პირველადი ჯანდაცვის დაწესებულების ოჯახის ექიმთან გადამისამართდებას, სადაც პაციენტს ჩაუტარდება სრული სატელეფონო კონსულტაცია, რათა შეფასდეს მდგომარეობის სირთულე, შესაძლო კავშირი კორონავირუსით გამოწვეულ ინფექციასთან და მიეცემა შესაფარისი რჩევა თავის მოვლის და შემდგომი ჩარევების აუცილებლობის შესახებ.  ონლაინ კლინიკა ითვალისწინებს განმეორებით სატელეფონო კონსულტაციებს მდგომარეობის გაუმჯობესებამდე</a:t>
            </a:r>
          </a:p>
          <a:p>
            <a:endParaRPr lang="ka-GE" dirty="0" smtClean="0"/>
          </a:p>
        </p:txBody>
      </p:sp>
    </p:spTree>
    <p:extLst>
      <p:ext uri="{BB962C8B-B14F-4D97-AF65-F5344CB8AC3E}">
        <p14:creationId xmlns:p14="http://schemas.microsoft.com/office/powerpoint/2010/main" val="331597151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5" name="Diagram 14"/>
          <p:cNvGraphicFramePr/>
          <p:nvPr>
            <p:extLst>
              <p:ext uri="{D42A27DB-BD31-4B8C-83A1-F6EECF244321}">
                <p14:modId xmlns:p14="http://schemas.microsoft.com/office/powerpoint/2010/main" val="3479594182"/>
              </p:ext>
            </p:extLst>
          </p:nvPr>
        </p:nvGraphicFramePr>
        <p:xfrm>
          <a:off x="935567" y="1439333"/>
          <a:ext cx="8128000" cy="541866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2" name="Title 1"/>
          <p:cNvSpPr>
            <a:spLocks noGrp="1"/>
          </p:cNvSpPr>
          <p:nvPr>
            <p:ph type="title"/>
          </p:nvPr>
        </p:nvSpPr>
        <p:spPr>
          <a:xfrm>
            <a:off x="838200" y="160338"/>
            <a:ext cx="10515600" cy="425010"/>
          </a:xfrm>
        </p:spPr>
        <p:txBody>
          <a:bodyPr>
            <a:noAutofit/>
          </a:bodyPr>
          <a:lstStyle/>
          <a:p>
            <a:pPr algn="ctr"/>
            <a:r>
              <a:rPr lang="ka-GE" sz="2800" dirty="0" smtClean="0"/>
              <a:t>იმერეთის რეგიონში პაციენტების ნაკადების მართვის სქემა  </a:t>
            </a:r>
            <a:endParaRPr lang="en-US" sz="2800" dirty="0"/>
          </a:p>
        </p:txBody>
      </p:sp>
      <p:pic>
        <p:nvPicPr>
          <p:cNvPr id="6" name="Content Placeholder 5"/>
          <p:cNvPicPr>
            <a:picLocks noGrp="1" noChangeAspect="1"/>
          </p:cNvPicPr>
          <p:nvPr>
            <p:ph idx="1"/>
          </p:nvPr>
        </p:nvPicPr>
        <p:blipFill>
          <a:blip r:embed="rId7"/>
          <a:stretch>
            <a:fillRect/>
          </a:stretch>
        </p:blipFill>
        <p:spPr>
          <a:xfrm>
            <a:off x="1989028" y="5724394"/>
            <a:ext cx="931199" cy="1004487"/>
          </a:xfrm>
          <a:prstGeom prst="rect">
            <a:avLst/>
          </a:prstGeom>
        </p:spPr>
      </p:pic>
      <p:sp>
        <p:nvSpPr>
          <p:cNvPr id="4" name="TextBox 3"/>
          <p:cNvSpPr txBox="1"/>
          <p:nvPr/>
        </p:nvSpPr>
        <p:spPr>
          <a:xfrm>
            <a:off x="2934388" y="5336334"/>
            <a:ext cx="5102578" cy="1600438"/>
          </a:xfrm>
          <a:prstGeom prst="rect">
            <a:avLst/>
          </a:prstGeom>
          <a:noFill/>
        </p:spPr>
        <p:txBody>
          <a:bodyPr wrap="square" rtlCol="0">
            <a:spAutoFit/>
          </a:bodyPr>
          <a:lstStyle/>
          <a:p>
            <a:pPr algn="ctr"/>
            <a:r>
              <a:rPr lang="ka-GE" sz="1400" b="1" dirty="0" smtClean="0">
                <a:solidFill>
                  <a:schemeClr val="accent1">
                    <a:lumMod val="50000"/>
                  </a:schemeClr>
                </a:solidFill>
              </a:rPr>
              <a:t>„ონლაინ კლინიკა“ პირველად ჯანდაცვაში</a:t>
            </a:r>
          </a:p>
          <a:p>
            <a:pPr algn="ctr"/>
            <a:endParaRPr lang="ka-GE" sz="1400" b="1" dirty="0" smtClean="0">
              <a:solidFill>
                <a:schemeClr val="accent1">
                  <a:lumMod val="50000"/>
                </a:schemeClr>
              </a:solidFill>
            </a:endParaRPr>
          </a:p>
          <a:p>
            <a:pPr lvl="0"/>
            <a:r>
              <a:rPr lang="ka-GE" sz="1400" dirty="0"/>
              <a:t>1. შპს ”ქუთაისის დ. ნაზარიშვილის სახ. საოჯახო მედიცინისა და საოჯახო მედიცინის რეგიონალური სასწავლო ცენტრი”</a:t>
            </a:r>
          </a:p>
          <a:p>
            <a:pPr lvl="0"/>
            <a:r>
              <a:rPr lang="ka-GE" sz="1400" dirty="0"/>
              <a:t>2. შპს "ქუთაისის </a:t>
            </a:r>
            <a:r>
              <a:rPr lang="en-US" sz="1400" dirty="0"/>
              <a:t>N4  </a:t>
            </a:r>
            <a:r>
              <a:rPr lang="ka-GE" sz="1400" dirty="0"/>
              <a:t>შერეული  პოლიკლინიკა"</a:t>
            </a:r>
          </a:p>
          <a:p>
            <a:endParaRPr lang="en-US" sz="1400" dirty="0"/>
          </a:p>
        </p:txBody>
      </p:sp>
      <p:sp>
        <p:nvSpPr>
          <p:cNvPr id="5" name="AutoShape 2" descr="Call 112 Images, Stock Photos &amp; Vectors | Shutterstock"/>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7" name="TextBox 6"/>
          <p:cNvSpPr txBox="1"/>
          <p:nvPr/>
        </p:nvSpPr>
        <p:spPr>
          <a:xfrm>
            <a:off x="838200" y="3191353"/>
            <a:ext cx="10515600" cy="369332"/>
          </a:xfrm>
          <a:prstGeom prst="rect">
            <a:avLst/>
          </a:prstGeom>
          <a:solidFill>
            <a:srgbClr val="C00000"/>
          </a:solidFill>
        </p:spPr>
        <p:style>
          <a:lnRef idx="3">
            <a:schemeClr val="lt1"/>
          </a:lnRef>
          <a:fillRef idx="1">
            <a:schemeClr val="accent2"/>
          </a:fillRef>
          <a:effectRef idx="1">
            <a:schemeClr val="accent2"/>
          </a:effectRef>
          <a:fontRef idx="minor">
            <a:schemeClr val="lt1"/>
          </a:fontRef>
        </p:style>
        <p:txBody>
          <a:bodyPr wrap="square" rtlCol="0">
            <a:spAutoFit/>
          </a:bodyPr>
          <a:lstStyle/>
          <a:p>
            <a:pPr algn="ctr"/>
            <a:r>
              <a:rPr lang="ka-GE" dirty="0" smtClean="0"/>
              <a:t>ცხელების კლინიკები და კლინიკები „ცხელების ზონებით“</a:t>
            </a:r>
            <a:endParaRPr lang="en-US" dirty="0"/>
          </a:p>
        </p:txBody>
      </p:sp>
      <p:sp>
        <p:nvSpPr>
          <p:cNvPr id="8" name="TextBox 7"/>
          <p:cNvSpPr txBox="1"/>
          <p:nvPr/>
        </p:nvSpPr>
        <p:spPr>
          <a:xfrm>
            <a:off x="935567" y="3743335"/>
            <a:ext cx="3038122" cy="1169551"/>
          </a:xfrm>
          <a:prstGeom prst="rect">
            <a:avLst/>
          </a:prstGeom>
          <a:noFill/>
        </p:spPr>
        <p:txBody>
          <a:bodyPr wrap="square" rtlCol="0">
            <a:spAutoFit/>
          </a:bodyPr>
          <a:lstStyle/>
          <a:p>
            <a:pPr lvl="0"/>
            <a:r>
              <a:rPr lang="ka-GE" sz="1400" dirty="0" smtClean="0"/>
              <a:t>1. </a:t>
            </a:r>
            <a:r>
              <a:rPr lang="ka-GE" sz="1400" dirty="0" smtClean="0"/>
              <a:t>შპს </a:t>
            </a:r>
            <a:r>
              <a:rPr lang="ka-GE" sz="1400" dirty="0"/>
              <a:t>"რეგიონული ჯანდაცვის ცენტრი"-  ო. ჩხობაძის სახელობის </a:t>
            </a:r>
            <a:r>
              <a:rPr lang="ka-GE" sz="1400" dirty="0" smtClean="0"/>
              <a:t> მრავალპროფილური </a:t>
            </a:r>
            <a:r>
              <a:rPr lang="ka-GE" sz="1400" dirty="0"/>
              <a:t>სამედიცინო </a:t>
            </a:r>
            <a:r>
              <a:rPr lang="ka-GE" sz="1400" dirty="0" smtClean="0"/>
              <a:t>დაწესებულება: </a:t>
            </a:r>
            <a:r>
              <a:rPr lang="ka-GE" sz="1400" dirty="0" smtClean="0"/>
              <a:t>114</a:t>
            </a:r>
            <a:r>
              <a:rPr lang="en-US" sz="1400" dirty="0" smtClean="0"/>
              <a:t> </a:t>
            </a:r>
            <a:r>
              <a:rPr lang="ka-GE" sz="1400" dirty="0" smtClean="0"/>
              <a:t>საწოლი</a:t>
            </a:r>
            <a:endParaRPr lang="en-US" sz="1400" dirty="0"/>
          </a:p>
          <a:p>
            <a:endParaRPr lang="en-US" sz="1400" dirty="0"/>
          </a:p>
        </p:txBody>
      </p:sp>
      <p:sp>
        <p:nvSpPr>
          <p:cNvPr id="9" name="TextBox 8"/>
          <p:cNvSpPr txBox="1"/>
          <p:nvPr/>
        </p:nvSpPr>
        <p:spPr>
          <a:xfrm>
            <a:off x="4987497" y="3802774"/>
            <a:ext cx="2507544" cy="1169551"/>
          </a:xfrm>
          <a:prstGeom prst="rect">
            <a:avLst/>
          </a:prstGeom>
          <a:noFill/>
        </p:spPr>
        <p:txBody>
          <a:bodyPr wrap="square" rtlCol="0">
            <a:spAutoFit/>
          </a:bodyPr>
          <a:lstStyle/>
          <a:p>
            <a:pPr lvl="0"/>
            <a:r>
              <a:rPr lang="ka-GE" sz="1400" dirty="0" smtClean="0"/>
              <a:t>2</a:t>
            </a:r>
            <a:r>
              <a:rPr lang="ka-GE" sz="1400" dirty="0"/>
              <a:t>. შპს "იმერმედი-იმერეთის სამხარეო სამედიცინო ცენტრი" (თერჯოლამედი</a:t>
            </a:r>
            <a:r>
              <a:rPr lang="ka-GE" sz="1400" dirty="0" smtClean="0"/>
              <a:t>): </a:t>
            </a:r>
            <a:r>
              <a:rPr lang="ka-GE" sz="1400" dirty="0" smtClean="0"/>
              <a:t>49</a:t>
            </a:r>
            <a:r>
              <a:rPr lang="en-US" sz="1400" dirty="0" smtClean="0"/>
              <a:t> </a:t>
            </a:r>
            <a:r>
              <a:rPr lang="ka-GE" sz="1400" dirty="0" smtClean="0"/>
              <a:t>საწოლი</a:t>
            </a:r>
            <a:endParaRPr lang="ka-GE" sz="1400" dirty="0"/>
          </a:p>
          <a:p>
            <a:endParaRPr lang="en-US" sz="1400" dirty="0"/>
          </a:p>
        </p:txBody>
      </p:sp>
      <p:sp>
        <p:nvSpPr>
          <p:cNvPr id="10" name="TextBox 9"/>
          <p:cNvSpPr txBox="1"/>
          <p:nvPr/>
        </p:nvSpPr>
        <p:spPr>
          <a:xfrm>
            <a:off x="8797496" y="3867510"/>
            <a:ext cx="2507544" cy="738664"/>
          </a:xfrm>
          <a:prstGeom prst="rect">
            <a:avLst/>
          </a:prstGeom>
          <a:noFill/>
        </p:spPr>
        <p:txBody>
          <a:bodyPr wrap="square" rtlCol="0">
            <a:spAutoFit/>
          </a:bodyPr>
          <a:lstStyle/>
          <a:p>
            <a:pPr lvl="0"/>
            <a:r>
              <a:rPr lang="ka-GE" sz="1400" dirty="0" smtClean="0"/>
              <a:t>3</a:t>
            </a:r>
            <a:r>
              <a:rPr lang="ka-GE" sz="1400" dirty="0"/>
              <a:t>. შპს "ჯეო </a:t>
            </a:r>
            <a:r>
              <a:rPr lang="ka-GE" sz="1400" dirty="0" smtClean="0"/>
              <a:t>ჰოსპიტალს“ </a:t>
            </a:r>
            <a:r>
              <a:rPr lang="ka-GE" sz="1400" dirty="0"/>
              <a:t>- </a:t>
            </a:r>
            <a:r>
              <a:rPr lang="ka-GE" sz="1400" dirty="0" smtClean="0"/>
              <a:t>სამტრედია: </a:t>
            </a:r>
            <a:r>
              <a:rPr lang="ka-GE" sz="1400" dirty="0" smtClean="0"/>
              <a:t>105</a:t>
            </a:r>
            <a:r>
              <a:rPr lang="en-US" sz="1400" dirty="0" smtClean="0"/>
              <a:t> </a:t>
            </a:r>
            <a:r>
              <a:rPr lang="ka-GE" sz="1400" dirty="0" smtClean="0"/>
              <a:t>საწოლი</a:t>
            </a:r>
            <a:endParaRPr lang="ka-GE" sz="1400" dirty="0"/>
          </a:p>
          <a:p>
            <a:endParaRPr lang="en-US" sz="1400" dirty="0"/>
          </a:p>
        </p:txBody>
      </p:sp>
      <p:sp>
        <p:nvSpPr>
          <p:cNvPr id="12" name="TextBox 11"/>
          <p:cNvSpPr txBox="1"/>
          <p:nvPr/>
        </p:nvSpPr>
        <p:spPr>
          <a:xfrm>
            <a:off x="838200" y="667517"/>
            <a:ext cx="10515600" cy="369332"/>
          </a:xfrm>
          <a:prstGeom prst="rect">
            <a:avLst/>
          </a:prstGeom>
        </p:spPr>
        <p:style>
          <a:lnRef idx="1">
            <a:schemeClr val="accent1"/>
          </a:lnRef>
          <a:fillRef idx="2">
            <a:schemeClr val="accent1"/>
          </a:fillRef>
          <a:effectRef idx="1">
            <a:schemeClr val="accent1"/>
          </a:effectRef>
          <a:fontRef idx="minor">
            <a:schemeClr val="dk1"/>
          </a:fontRef>
        </p:style>
        <p:txBody>
          <a:bodyPr wrap="square" rtlCol="0">
            <a:spAutoFit/>
          </a:bodyPr>
          <a:lstStyle/>
          <a:p>
            <a:pPr algn="ctr"/>
            <a:r>
              <a:rPr lang="ka-GE" dirty="0" smtClean="0"/>
              <a:t>კოვიდ </a:t>
            </a:r>
            <a:r>
              <a:rPr lang="ka-GE" dirty="0" smtClean="0"/>
              <a:t>19-ის მართვის </a:t>
            </a:r>
            <a:r>
              <a:rPr lang="ka-GE" dirty="0" smtClean="0"/>
              <a:t>კლინიკები </a:t>
            </a:r>
            <a:endParaRPr lang="en-US" dirty="0"/>
          </a:p>
        </p:txBody>
      </p:sp>
      <p:sp>
        <p:nvSpPr>
          <p:cNvPr id="18" name="TextBox 17"/>
          <p:cNvSpPr txBox="1"/>
          <p:nvPr/>
        </p:nvSpPr>
        <p:spPr>
          <a:xfrm>
            <a:off x="9557174" y="1147461"/>
            <a:ext cx="2461629" cy="1815882"/>
          </a:xfrm>
          <a:prstGeom prst="rect">
            <a:avLst/>
          </a:prstGeom>
        </p:spPr>
        <p:style>
          <a:lnRef idx="2">
            <a:schemeClr val="accent5"/>
          </a:lnRef>
          <a:fillRef idx="1">
            <a:schemeClr val="lt1"/>
          </a:fillRef>
          <a:effectRef idx="0">
            <a:schemeClr val="accent5"/>
          </a:effectRef>
          <a:fontRef idx="minor">
            <a:schemeClr val="dk1"/>
          </a:fontRef>
        </p:style>
        <p:txBody>
          <a:bodyPr wrap="square" rtlCol="0">
            <a:spAutoFit/>
          </a:bodyPr>
          <a:lstStyle/>
          <a:p>
            <a:pPr algn="ctr"/>
            <a:r>
              <a:rPr lang="ka-GE" sz="1400" dirty="0" smtClean="0">
                <a:solidFill>
                  <a:srgbClr val="C00000"/>
                </a:solidFill>
              </a:rPr>
              <a:t>მძიმე შემთხვევების რეფერალი: </a:t>
            </a:r>
          </a:p>
          <a:p>
            <a:pPr marL="285750" indent="-285750">
              <a:buFont typeface="Arial" panose="020B0604020202020204" pitchFamily="34" charset="0"/>
              <a:buChar char="•"/>
            </a:pPr>
            <a:r>
              <a:rPr lang="ka-GE" sz="1400" dirty="0" smtClean="0"/>
              <a:t>გორის ჰოსპიტალი </a:t>
            </a:r>
          </a:p>
          <a:p>
            <a:pPr marL="285750" indent="-285750">
              <a:buFont typeface="Arial" panose="020B0604020202020204" pitchFamily="34" charset="0"/>
              <a:buChar char="•"/>
            </a:pPr>
            <a:r>
              <a:rPr lang="ka-GE" sz="1400" dirty="0" smtClean="0"/>
              <a:t>თბილისის ინფექციური საავადმყოფო</a:t>
            </a:r>
          </a:p>
          <a:p>
            <a:pPr marL="285750" indent="-285750">
              <a:buFont typeface="Arial" panose="020B0604020202020204" pitchFamily="34" charset="0"/>
              <a:buChar char="•"/>
            </a:pPr>
            <a:r>
              <a:rPr lang="ka-GE" sz="1400" dirty="0" smtClean="0"/>
              <a:t>თბილისის საუნივერსიტეტო კლინიკა </a:t>
            </a:r>
            <a:endParaRPr lang="en-US" sz="1400" dirty="0"/>
          </a:p>
        </p:txBody>
      </p:sp>
      <p:sp>
        <p:nvSpPr>
          <p:cNvPr id="19" name="TextBox 18"/>
          <p:cNvSpPr txBox="1"/>
          <p:nvPr/>
        </p:nvSpPr>
        <p:spPr>
          <a:xfrm>
            <a:off x="9160934" y="4912999"/>
            <a:ext cx="2593345" cy="1815882"/>
          </a:xfrm>
          <a:prstGeom prst="rect">
            <a:avLst/>
          </a:prstGeom>
        </p:spPr>
        <p:style>
          <a:lnRef idx="2">
            <a:schemeClr val="accent4"/>
          </a:lnRef>
          <a:fillRef idx="1">
            <a:schemeClr val="lt1"/>
          </a:fillRef>
          <a:effectRef idx="0">
            <a:schemeClr val="accent4"/>
          </a:effectRef>
          <a:fontRef idx="minor">
            <a:schemeClr val="dk1"/>
          </a:fontRef>
        </p:style>
        <p:txBody>
          <a:bodyPr wrap="square" rtlCol="0">
            <a:spAutoFit/>
          </a:bodyPr>
          <a:lstStyle/>
          <a:p>
            <a:pPr algn="ctr"/>
            <a:r>
              <a:rPr lang="ka-GE" sz="1400" dirty="0" smtClean="0">
                <a:solidFill>
                  <a:srgbClr val="C00000"/>
                </a:solidFill>
              </a:rPr>
              <a:t>ლაბორატორიული ტესტირების უზრუნველყოფა</a:t>
            </a:r>
            <a:endParaRPr lang="ka-GE" sz="1400" dirty="0">
              <a:solidFill>
                <a:srgbClr val="C00000"/>
              </a:solidFill>
            </a:endParaRPr>
          </a:p>
          <a:p>
            <a:pPr algn="ctr"/>
            <a:r>
              <a:rPr lang="ka-GE" sz="1400" dirty="0" smtClean="0">
                <a:solidFill>
                  <a:schemeClr val="tx1"/>
                </a:solidFill>
              </a:rPr>
              <a:t>ქუთაისში </a:t>
            </a:r>
            <a:r>
              <a:rPr lang="ka-GE" sz="1400" dirty="0" smtClean="0">
                <a:solidFill>
                  <a:schemeClr val="tx1"/>
                </a:solidFill>
              </a:rPr>
              <a:t>ლუგარის ლაბორატორიის </a:t>
            </a:r>
            <a:r>
              <a:rPr lang="ka-GE" sz="1400" dirty="0" smtClean="0">
                <a:solidFill>
                  <a:schemeClr val="tx1"/>
                </a:solidFill>
              </a:rPr>
              <a:t>ქვედანაყოფი</a:t>
            </a:r>
          </a:p>
          <a:p>
            <a:pPr algn="ctr"/>
            <a:r>
              <a:rPr lang="ka-GE" sz="1400" dirty="0" smtClean="0">
                <a:solidFill>
                  <a:schemeClr val="tx1"/>
                </a:solidFill>
              </a:rPr>
              <a:t>კონფირმაცია</a:t>
            </a:r>
            <a:r>
              <a:rPr lang="ka-GE" sz="1400" dirty="0" smtClean="0">
                <a:solidFill>
                  <a:schemeClr val="tx1"/>
                </a:solidFill>
              </a:rPr>
              <a:t>: </a:t>
            </a:r>
            <a:r>
              <a:rPr lang="ka-GE" sz="1400" dirty="0" smtClean="0">
                <a:solidFill>
                  <a:schemeClr val="tx1"/>
                </a:solidFill>
              </a:rPr>
              <a:t>ლუგარის ლაბორატორია </a:t>
            </a:r>
            <a:endParaRPr lang="ka-GE" sz="1400" dirty="0" smtClean="0">
              <a:solidFill>
                <a:schemeClr val="tx1"/>
              </a:solidFill>
            </a:endParaRPr>
          </a:p>
        </p:txBody>
      </p:sp>
      <p:pic>
        <p:nvPicPr>
          <p:cNvPr id="1026" name="Picture 2" descr="Fever/High Temperature - Get At-Home Care | Anywhere UrgentCare™"/>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135255" y="2963343"/>
            <a:ext cx="779992" cy="779992"/>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High Quality Hospitals Treat Less Medicare Advantage Enrollees"/>
          <p:cNvPicPr>
            <a:picLocks noChangeAspect="1" noChangeArrowheads="1"/>
          </p:cNvPicPr>
          <p:nvPr/>
        </p:nvPicPr>
        <p:blipFill rotWithShape="1">
          <a:blip r:embed="rId9" cstate="print">
            <a:extLst>
              <a:ext uri="{28A0092B-C50C-407E-A947-70E740481C1C}">
                <a14:useLocalDpi xmlns:a14="http://schemas.microsoft.com/office/drawing/2010/main" val="0"/>
              </a:ext>
            </a:extLst>
          </a:blip>
          <a:srcRect l="26851" t="5412" r="44859"/>
          <a:stretch/>
        </p:blipFill>
        <p:spPr bwMode="auto">
          <a:xfrm>
            <a:off x="201365" y="221298"/>
            <a:ext cx="518019" cy="102666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2936036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92</TotalTime>
  <Words>321</Words>
  <Application>Microsoft Office PowerPoint</Application>
  <PresentationFormat>Custom</PresentationFormat>
  <Paragraphs>32</Paragraphs>
  <Slides>3</Slides>
  <Notes>0</Notes>
  <HiddenSlides>0</HiddenSlides>
  <MMClips>0</MMClips>
  <ScaleCrop>false</ScaleCrop>
  <HeadingPairs>
    <vt:vector size="4" baseType="variant">
      <vt:variant>
        <vt:lpstr>Theme</vt:lpstr>
      </vt:variant>
      <vt:variant>
        <vt:i4>1</vt:i4>
      </vt:variant>
      <vt:variant>
        <vt:lpstr>Slide Titles</vt:lpstr>
      </vt:variant>
      <vt:variant>
        <vt:i4>3</vt:i4>
      </vt:variant>
    </vt:vector>
  </HeadingPairs>
  <TitlesOfParts>
    <vt:vector size="4" baseType="lpstr">
      <vt:lpstr>Office Theme</vt:lpstr>
      <vt:lpstr>სამედიცინო სერვისების ორგანიზება კოვიდ19-ის მართვის მიზნით</vt:lpstr>
      <vt:lpstr>განმარტებები</vt:lpstr>
      <vt:lpstr>იმერეთის რეგიონში პაციენტების ნაკადების მართვის სქემა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სამედიცინო სერვისების ორგანიზება კოვიდ19-ის მართვის მიზნით</dc:title>
  <dc:creator>Tamar Gabunia</dc:creator>
  <cp:lastModifiedBy>Ketevan Goginashvili</cp:lastModifiedBy>
  <cp:revision>19</cp:revision>
  <dcterms:created xsi:type="dcterms:W3CDTF">2020-03-31T12:34:30Z</dcterms:created>
  <dcterms:modified xsi:type="dcterms:W3CDTF">2020-03-31T14:22:29Z</dcterms:modified>
</cp:coreProperties>
</file>